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511" r:id="rId3"/>
    <p:sldId id="510" r:id="rId4"/>
    <p:sldId id="512" r:id="rId5"/>
    <p:sldId id="513" r:id="rId6"/>
    <p:sldId id="514" r:id="rId7"/>
    <p:sldId id="515" r:id="rId8"/>
    <p:sldId id="516" r:id="rId9"/>
    <p:sldId id="567" r:id="rId10"/>
    <p:sldId id="608" r:id="rId11"/>
    <p:sldId id="568" r:id="rId12"/>
    <p:sldId id="609" r:id="rId13"/>
    <p:sldId id="583" r:id="rId14"/>
    <p:sldId id="610" r:id="rId15"/>
    <p:sldId id="603" r:id="rId16"/>
    <p:sldId id="611" r:id="rId17"/>
    <p:sldId id="612" r:id="rId18"/>
    <p:sldId id="613" r:id="rId19"/>
    <p:sldId id="614" r:id="rId20"/>
    <p:sldId id="615" r:id="rId21"/>
    <p:sldId id="616" r:id="rId22"/>
    <p:sldId id="617" r:id="rId23"/>
    <p:sldId id="618" r:id="rId24"/>
    <p:sldId id="619" r:id="rId25"/>
    <p:sldId id="584" r:id="rId26"/>
    <p:sldId id="620" r:id="rId27"/>
    <p:sldId id="621" r:id="rId28"/>
    <p:sldId id="622" r:id="rId29"/>
    <p:sldId id="623" r:id="rId30"/>
    <p:sldId id="624" r:id="rId31"/>
    <p:sldId id="625" r:id="rId32"/>
    <p:sldId id="626" r:id="rId33"/>
    <p:sldId id="627" r:id="rId34"/>
    <p:sldId id="628" r:id="rId35"/>
    <p:sldId id="629" r:id="rId36"/>
    <p:sldId id="631" r:id="rId37"/>
    <p:sldId id="632" r:id="rId38"/>
    <p:sldId id="630" r:id="rId39"/>
    <p:sldId id="633" r:id="rId40"/>
    <p:sldId id="643" r:id="rId41"/>
    <p:sldId id="644" r:id="rId42"/>
    <p:sldId id="640" r:id="rId43"/>
    <p:sldId id="641" r:id="rId44"/>
    <p:sldId id="634" r:id="rId45"/>
    <p:sldId id="642" r:id="rId46"/>
    <p:sldId id="636" r:id="rId47"/>
    <p:sldId id="638" r:id="rId48"/>
    <p:sldId id="639" r:id="rId49"/>
    <p:sldId id="637" r:id="rId50"/>
    <p:sldId id="645" r:id="rId51"/>
    <p:sldId id="646" r:id="rId52"/>
    <p:sldId id="647" r:id="rId53"/>
    <p:sldId id="650" r:id="rId54"/>
    <p:sldId id="649" r:id="rId55"/>
    <p:sldId id="648"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9/6/2020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742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9/6/2020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51730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9/6/2020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13499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9/6/2020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11616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9/6/2020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6271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9/6/2020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2157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9/6/2020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06677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9/6/2020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34696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9/6/2020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95141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9/6/2020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9575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9/6/2020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91592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9/6/2020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17057388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9EA90B8-AA9B-4C1D-A500-AC2C0F9462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DACD82-60CD-4302-BA51-450EDB52802A}"/>
              </a:ext>
            </a:extLst>
          </p:cNvPr>
          <p:cNvSpPr>
            <a:spLocks noGrp="1"/>
          </p:cNvSpPr>
          <p:nvPr>
            <p:ph type="ctrTitle"/>
          </p:nvPr>
        </p:nvSpPr>
        <p:spPr>
          <a:xfrm>
            <a:off x="477981" y="1122362"/>
            <a:ext cx="4023360" cy="2802219"/>
          </a:xfrm>
        </p:spPr>
        <p:txBody>
          <a:bodyPr anchor="b">
            <a:normAutofit/>
          </a:bodyPr>
          <a:lstStyle/>
          <a:p>
            <a:r>
              <a:rPr lang="en-US" sz="3200" dirty="0">
                <a:solidFill>
                  <a:schemeClr val="bg1"/>
                </a:solidFill>
              </a:rPr>
              <a:t>CNT Tutorial 2</a:t>
            </a:r>
            <a:endParaRPr lang="en-IN" sz="3200" dirty="0">
              <a:solidFill>
                <a:schemeClr val="bg1"/>
              </a:solidFill>
            </a:endParaRPr>
          </a:p>
        </p:txBody>
      </p:sp>
      <p:sp>
        <p:nvSpPr>
          <p:cNvPr id="3" name="Subtitle 2">
            <a:extLst>
              <a:ext uri="{FF2B5EF4-FFF2-40B4-BE49-F238E27FC236}">
                <a16:creationId xmlns:a16="http://schemas.microsoft.com/office/drawing/2014/main" id="{0207D975-ADF3-4CA6-81ED-4E97E13DA8F2}"/>
              </a:ext>
            </a:extLst>
          </p:cNvPr>
          <p:cNvSpPr>
            <a:spLocks noGrp="1"/>
          </p:cNvSpPr>
          <p:nvPr>
            <p:ph type="subTitle" idx="1"/>
          </p:nvPr>
        </p:nvSpPr>
        <p:spPr>
          <a:xfrm>
            <a:off x="477980" y="3969352"/>
            <a:ext cx="4023359" cy="1208141"/>
          </a:xfrm>
        </p:spPr>
        <p:txBody>
          <a:bodyPr>
            <a:normAutofit/>
          </a:bodyPr>
          <a:lstStyle/>
          <a:p>
            <a:r>
              <a:rPr lang="en-US" sz="1600">
                <a:solidFill>
                  <a:schemeClr val="bg1"/>
                </a:solidFill>
              </a:rPr>
              <a:t>Nachiket Kulkarni</a:t>
            </a:r>
            <a:endParaRPr lang="en-IN" sz="1600">
              <a:solidFill>
                <a:schemeClr val="bg1"/>
              </a:solidFill>
            </a:endParaRPr>
          </a:p>
        </p:txBody>
      </p:sp>
    </p:spTree>
    <p:extLst>
      <p:ext uri="{BB962C8B-B14F-4D97-AF65-F5344CB8AC3E}">
        <p14:creationId xmlns:p14="http://schemas.microsoft.com/office/powerpoint/2010/main" val="416020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Rectangle 2">
            <a:extLst>
              <a:ext uri="{FF2B5EF4-FFF2-40B4-BE49-F238E27FC236}">
                <a16:creationId xmlns:a16="http://schemas.microsoft.com/office/drawing/2014/main" id="{62093B5A-203A-4AF3-8BCD-E1C9F7B26877}"/>
              </a:ext>
            </a:extLst>
          </p:cNvPr>
          <p:cNvSpPr>
            <a:spLocks noChangeArrowheads="1"/>
          </p:cNvSpPr>
          <p:nvPr/>
        </p:nvSpPr>
        <p:spPr bwMode="auto">
          <a:xfrm>
            <a:off x="1916113" y="1447800"/>
            <a:ext cx="8153400" cy="201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16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 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.190.16.42.44</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 17.17.33.80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61155" name="Text Box 3">
            <a:extLst>
              <a:ext uri="{FF2B5EF4-FFF2-40B4-BE49-F238E27FC236}">
                <a16:creationId xmlns:a16="http://schemas.microsoft.com/office/drawing/2014/main" id="{9DDAB01D-BE31-43FA-A80A-686C6945BCE0}"/>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1</a:t>
            </a:r>
          </a:p>
        </p:txBody>
      </p:sp>
      <p:sp>
        <p:nvSpPr>
          <p:cNvPr id="561157" name="Rectangle 5">
            <a:extLst>
              <a:ext uri="{FF2B5EF4-FFF2-40B4-BE49-F238E27FC236}">
                <a16:creationId xmlns:a16="http://schemas.microsoft.com/office/drawing/2014/main" id="{DBA59D74-A98E-48A0-A3B2-18901009A656}"/>
              </a:ext>
            </a:extLst>
          </p:cNvPr>
          <p:cNvSpPr>
            <a:spLocks noChangeArrowheads="1"/>
          </p:cNvSpPr>
          <p:nvPr/>
        </p:nvSpPr>
        <p:spPr bwMode="auto">
          <a:xfrm>
            <a:off x="1905000" y="3962401"/>
            <a:ext cx="8153400" cy="2227263"/>
          </a:xfrm>
          <a:prstGeom prst="rect">
            <a:avLst/>
          </a:prstGeom>
          <a:noFill/>
          <a:ln>
            <a:noFill/>
          </a:ln>
          <a:effectLst/>
          <a:extLst>
            <a:ext uri="{909E8E84-426E-40DD-AFC4-6F175D3DCCD1}">
              <a14:hiddenFill xmlns:a14="http://schemas.microsoft.com/office/drawing/2010/main">
                <a:solidFill>
                  <a:srgbClr val="B2B2B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a:solidFill>
                  <a:schemeClr val="folHlink"/>
                </a:solidFill>
                <a:latin typeface="Times New Roman" panose="02020603050405020304" pitchFamily="18" charset="0"/>
              </a:rPr>
              <a:t>Solution</a:t>
            </a:r>
            <a:br>
              <a:rPr lang="en-US" altLang="en-US" sz="2800" i="1">
                <a:latin typeface="Times New Roman" panose="02020603050405020304" pitchFamily="18" charset="0"/>
              </a:rPr>
            </a:br>
            <a:r>
              <a:rPr lang="en-US" altLang="en-US" sz="2800" i="1">
                <a:latin typeface="Times New Roman" panose="02020603050405020304" pitchFamily="18" charset="0"/>
              </a:rPr>
              <a:t>Only two are eligible (a and c). The address 205.16.37.32 is eligible because 32 is divisible by 16. The address 17.17.33.80 is eligible because 80 is divisible by 16.</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Rectangle 2">
            <a:extLst>
              <a:ext uri="{FF2B5EF4-FFF2-40B4-BE49-F238E27FC236}">
                <a16:creationId xmlns:a16="http://schemas.microsoft.com/office/drawing/2014/main" id="{C1BEE347-75D6-4324-A3FA-EFCA8F4BEA00}"/>
              </a:ext>
            </a:extLst>
          </p:cNvPr>
          <p:cNvSpPr>
            <a:spLocks noChangeArrowheads="1"/>
          </p:cNvSpPr>
          <p:nvPr/>
        </p:nvSpPr>
        <p:spPr bwMode="auto">
          <a:xfrm>
            <a:off x="1828800" y="1447800"/>
            <a:ext cx="8153400" cy="201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256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190.16.42.0</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17.17.32.0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18147" name="Text Box 3">
            <a:extLst>
              <a:ext uri="{FF2B5EF4-FFF2-40B4-BE49-F238E27FC236}">
                <a16:creationId xmlns:a16="http://schemas.microsoft.com/office/drawing/2014/main" id="{80D32619-73FB-409E-B150-40AF26AA7DB7}"/>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2</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Rectangle 2">
            <a:extLst>
              <a:ext uri="{FF2B5EF4-FFF2-40B4-BE49-F238E27FC236}">
                <a16:creationId xmlns:a16="http://schemas.microsoft.com/office/drawing/2014/main" id="{9E795D16-5683-49A0-9A02-8CAA3E84421F}"/>
              </a:ext>
            </a:extLst>
          </p:cNvPr>
          <p:cNvSpPr>
            <a:spLocks noChangeArrowheads="1"/>
          </p:cNvSpPr>
          <p:nvPr/>
        </p:nvSpPr>
        <p:spPr bwMode="auto">
          <a:xfrm>
            <a:off x="1828800" y="1447800"/>
            <a:ext cx="8153400" cy="201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256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190.16.42.0</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17.17.32.0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62179" name="Text Box 3">
            <a:extLst>
              <a:ext uri="{FF2B5EF4-FFF2-40B4-BE49-F238E27FC236}">
                <a16:creationId xmlns:a16="http://schemas.microsoft.com/office/drawing/2014/main" id="{A1E27C79-1F2E-44C6-94C7-E1CF7978915D}"/>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2</a:t>
            </a:r>
          </a:p>
        </p:txBody>
      </p:sp>
      <p:sp>
        <p:nvSpPr>
          <p:cNvPr id="562181" name="Rectangle 5">
            <a:extLst>
              <a:ext uri="{FF2B5EF4-FFF2-40B4-BE49-F238E27FC236}">
                <a16:creationId xmlns:a16="http://schemas.microsoft.com/office/drawing/2014/main" id="{A93A2FCE-8D32-4EE2-B157-B0B128ACB5FE}"/>
              </a:ext>
            </a:extLst>
          </p:cNvPr>
          <p:cNvSpPr>
            <a:spLocks noChangeArrowheads="1"/>
          </p:cNvSpPr>
          <p:nvPr/>
        </p:nvSpPr>
        <p:spPr bwMode="auto">
          <a:xfrm>
            <a:off x="1828800" y="3581400"/>
            <a:ext cx="8153400" cy="2654300"/>
          </a:xfrm>
          <a:prstGeom prst="rect">
            <a:avLst/>
          </a:prstGeom>
          <a:noFill/>
          <a:ln>
            <a:noFill/>
          </a:ln>
          <a:effectLst/>
          <a:extLst>
            <a:ext uri="{909E8E84-426E-40DD-AFC4-6F175D3DCCD1}">
              <a14:hiddenFill xmlns:a14="http://schemas.microsoft.com/office/drawing/2010/main">
                <a:solidFill>
                  <a:srgbClr val="B2B2B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a:solidFill>
                  <a:schemeClr val="folHlink"/>
                </a:solidFill>
                <a:latin typeface="Times New Roman" panose="02020603050405020304" pitchFamily="18" charset="0"/>
              </a:rPr>
              <a:t>Solution</a:t>
            </a:r>
            <a:br>
              <a:rPr lang="en-US" altLang="en-US" sz="2800" i="1">
                <a:latin typeface="Times New Roman" panose="02020603050405020304" pitchFamily="18" charset="0"/>
              </a:rPr>
            </a:br>
            <a:r>
              <a:rPr lang="en-US" altLang="en-US" sz="2800" i="1">
                <a:latin typeface="Times New Roman" panose="02020603050405020304" pitchFamily="18" charset="0"/>
              </a:rPr>
              <a:t>In this case, the right-most byte must be 0. As we mentioned in Chapter 4, the IP addresses use base 256 arithmetic. When the right-most byte is 0, the total address is divisible by 256. Only two addresses are eligible (b and c).</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a:extLst>
              <a:ext uri="{FF2B5EF4-FFF2-40B4-BE49-F238E27FC236}">
                <a16:creationId xmlns:a16="http://schemas.microsoft.com/office/drawing/2014/main" id="{BECC81D4-EDAD-4557-8E44-4334E9A99E7C}"/>
              </a:ext>
            </a:extLst>
          </p:cNvPr>
          <p:cNvSpPr>
            <a:spLocks noChangeArrowheads="1"/>
          </p:cNvSpPr>
          <p:nvPr/>
        </p:nvSpPr>
        <p:spPr bwMode="auto">
          <a:xfrm>
            <a:off x="1828800" y="1371600"/>
            <a:ext cx="8153400" cy="201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1024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 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.190.16.42.0</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 17.17.32.0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33507" name="Text Box 3">
            <a:extLst>
              <a:ext uri="{FF2B5EF4-FFF2-40B4-BE49-F238E27FC236}">
                <a16:creationId xmlns:a16="http://schemas.microsoft.com/office/drawing/2014/main" id="{147138B2-323E-4BC7-880E-0B0F6D8D0A92}"/>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2" name="Rectangle 2">
            <a:extLst>
              <a:ext uri="{FF2B5EF4-FFF2-40B4-BE49-F238E27FC236}">
                <a16:creationId xmlns:a16="http://schemas.microsoft.com/office/drawing/2014/main" id="{2442AE89-7403-4A54-8A8A-0B852EDD5463}"/>
              </a:ext>
            </a:extLst>
          </p:cNvPr>
          <p:cNvSpPr>
            <a:spLocks noChangeArrowheads="1"/>
          </p:cNvSpPr>
          <p:nvPr/>
        </p:nvSpPr>
        <p:spPr bwMode="auto">
          <a:xfrm>
            <a:off x="1828800" y="1371600"/>
            <a:ext cx="8153400" cy="201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1024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 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.190.16.42.0</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 17.17.32.0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63203" name="Text Box 3">
            <a:extLst>
              <a:ext uri="{FF2B5EF4-FFF2-40B4-BE49-F238E27FC236}">
                <a16:creationId xmlns:a16="http://schemas.microsoft.com/office/drawing/2014/main" id="{598512D8-F524-4C7C-B5A9-21720C970BCF}"/>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3</a:t>
            </a:r>
          </a:p>
        </p:txBody>
      </p:sp>
      <p:sp>
        <p:nvSpPr>
          <p:cNvPr id="563205" name="Rectangle 5">
            <a:extLst>
              <a:ext uri="{FF2B5EF4-FFF2-40B4-BE49-F238E27FC236}">
                <a16:creationId xmlns:a16="http://schemas.microsoft.com/office/drawing/2014/main" id="{CD45C6C7-E72B-4D81-8BD8-61983EA86242}"/>
              </a:ext>
            </a:extLst>
          </p:cNvPr>
          <p:cNvSpPr>
            <a:spLocks noChangeArrowheads="1"/>
          </p:cNvSpPr>
          <p:nvPr/>
        </p:nvSpPr>
        <p:spPr bwMode="auto">
          <a:xfrm>
            <a:off x="1828800" y="3716338"/>
            <a:ext cx="8153400" cy="2227262"/>
          </a:xfrm>
          <a:prstGeom prst="rect">
            <a:avLst/>
          </a:prstGeom>
          <a:noFill/>
          <a:ln>
            <a:noFill/>
          </a:ln>
          <a:effectLst/>
          <a:extLst>
            <a:ext uri="{909E8E84-426E-40DD-AFC4-6F175D3DCCD1}">
              <a14:hiddenFill xmlns:a14="http://schemas.microsoft.com/office/drawing/2010/main">
                <a:solidFill>
                  <a:srgbClr val="B2B2B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a:solidFill>
                  <a:schemeClr val="folHlink"/>
                </a:solidFill>
                <a:latin typeface="Times New Roman" panose="02020603050405020304" pitchFamily="18" charset="0"/>
              </a:rPr>
              <a:t>Solution</a:t>
            </a:r>
            <a:br>
              <a:rPr lang="en-US" altLang="en-US" sz="2800" i="1">
                <a:latin typeface="Times New Roman" panose="02020603050405020304" pitchFamily="18" charset="0"/>
              </a:rPr>
            </a:br>
            <a:r>
              <a:rPr lang="en-US" altLang="en-US" sz="2800" i="1">
                <a:latin typeface="Times New Roman" panose="02020603050405020304" pitchFamily="18" charset="0"/>
              </a:rPr>
              <a:t>In this case, we need to check two bytes because </a:t>
            </a:r>
            <a:br>
              <a:rPr lang="en-US" altLang="en-US" sz="2800" i="1">
                <a:latin typeface="Times New Roman" panose="02020603050405020304" pitchFamily="18" charset="0"/>
              </a:rPr>
            </a:br>
            <a:r>
              <a:rPr lang="en-US" altLang="en-US" sz="2800" i="1">
                <a:latin typeface="Times New Roman" panose="02020603050405020304" pitchFamily="18" charset="0"/>
              </a:rPr>
              <a:t>1024 = 4 × 256. The right-most byte must be divisible by 256. The second byte (from the right) must be divisible by 4. Only one address is eligible (c).</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034" name="Rectangle 2">
            <a:extLst>
              <a:ext uri="{FF2B5EF4-FFF2-40B4-BE49-F238E27FC236}">
                <a16:creationId xmlns:a16="http://schemas.microsoft.com/office/drawing/2014/main" id="{6EDDE9CD-88EB-4A2F-A8C6-B872F73AB53A}"/>
              </a:ext>
            </a:extLst>
          </p:cNvPr>
          <p:cNvSpPr>
            <a:spLocks noGrp="1" noChangeArrowheads="1"/>
          </p:cNvSpPr>
          <p:nvPr>
            <p:ph type="title"/>
          </p:nvPr>
        </p:nvSpPr>
        <p:spPr bwMode="auto">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normAutofit/>
          </a:bodyPr>
          <a:lstStyle/>
          <a:p>
            <a:r>
              <a:rPr lang="en-US" altLang="en-US" dirty="0"/>
              <a:t>Masks</a:t>
            </a:r>
          </a:p>
        </p:txBody>
      </p:sp>
      <p:sp>
        <p:nvSpPr>
          <p:cNvPr id="2" name="Content Placeholder 1">
            <a:extLst>
              <a:ext uri="{FF2B5EF4-FFF2-40B4-BE49-F238E27FC236}">
                <a16:creationId xmlns:a16="http://schemas.microsoft.com/office/drawing/2014/main" id="{026F4B16-1F8F-4DC6-8278-B2B090913022}"/>
              </a:ext>
            </a:extLst>
          </p:cNvPr>
          <p:cNvSpPr>
            <a:spLocks noGrp="1"/>
          </p:cNvSpPr>
          <p:nvPr>
            <p:ph idx="1"/>
          </p:nvPr>
        </p:nvSpPr>
        <p:spPr/>
        <p:txBody>
          <a:bodyPr/>
          <a:lstStyle/>
          <a:p>
            <a:r>
              <a:rPr lang="en-US" dirty="0"/>
              <a:t>In classful addressing, the mask for each block is implicit</a:t>
            </a:r>
          </a:p>
          <a:p>
            <a:r>
              <a:rPr lang="en-US" dirty="0"/>
              <a:t>255.0.0.0/8</a:t>
            </a:r>
          </a:p>
          <a:p>
            <a:r>
              <a:rPr lang="en-US" dirty="0"/>
              <a:t>255.255.0.0/16</a:t>
            </a:r>
          </a:p>
          <a:p>
            <a:r>
              <a:rPr lang="en-US" dirty="0"/>
              <a:t>255.255.255.0/24</a:t>
            </a:r>
          </a:p>
          <a:p>
            <a:r>
              <a:rPr lang="en-US" dirty="0"/>
              <a:t>In classless addressing, we need the address and the mask to find the block the address belongs to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876AD-E1D3-457C-B838-BE5E6BE0E083}"/>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72AFF06F-A3E2-4623-B377-390A11F6675D}"/>
              </a:ext>
            </a:extLst>
          </p:cNvPr>
          <p:cNvSpPr>
            <a:spLocks noGrp="1"/>
          </p:cNvSpPr>
          <p:nvPr>
            <p:ph idx="1"/>
          </p:nvPr>
        </p:nvSpPr>
        <p:spPr/>
        <p:txBody>
          <a:bodyPr/>
          <a:lstStyle/>
          <a:p>
            <a:pPr marL="0" indent="0">
              <a:buNone/>
            </a:pPr>
            <a:r>
              <a:rPr lang="en-US" dirty="0"/>
              <a:t>Write down masks for </a:t>
            </a:r>
          </a:p>
          <a:p>
            <a:pPr marL="514350" indent="-514350">
              <a:buFont typeface="+mj-lt"/>
              <a:buAutoNum type="arabicPeriod"/>
            </a:pPr>
            <a:r>
              <a:rPr lang="en-US" dirty="0"/>
              <a:t>/1</a:t>
            </a:r>
          </a:p>
          <a:p>
            <a:pPr marL="514350" indent="-514350">
              <a:buFont typeface="+mj-lt"/>
              <a:buAutoNum type="arabicPeriod"/>
            </a:pPr>
            <a:r>
              <a:rPr lang="en-US" dirty="0"/>
              <a:t>/6</a:t>
            </a:r>
          </a:p>
          <a:p>
            <a:pPr marL="514350" indent="-514350">
              <a:buFont typeface="+mj-lt"/>
              <a:buAutoNum type="arabicPeriod"/>
            </a:pPr>
            <a:r>
              <a:rPr lang="en-US" dirty="0"/>
              <a:t>/15</a:t>
            </a:r>
          </a:p>
          <a:p>
            <a:pPr marL="514350" indent="-514350">
              <a:buFont typeface="+mj-lt"/>
              <a:buAutoNum type="arabicPeriod"/>
            </a:pPr>
            <a:r>
              <a:rPr lang="en-US" dirty="0"/>
              <a:t>/24</a:t>
            </a:r>
          </a:p>
          <a:p>
            <a:pPr marL="514350" indent="-514350">
              <a:buFont typeface="+mj-lt"/>
              <a:buAutoNum type="arabicPeriod"/>
            </a:pPr>
            <a:r>
              <a:rPr lang="en-US" dirty="0"/>
              <a:t>/31</a:t>
            </a:r>
            <a:endParaRPr lang="en-IN" dirty="0"/>
          </a:p>
        </p:txBody>
      </p:sp>
    </p:spTree>
    <p:extLst>
      <p:ext uri="{BB962C8B-B14F-4D97-AF65-F5344CB8AC3E}">
        <p14:creationId xmlns:p14="http://schemas.microsoft.com/office/powerpoint/2010/main" val="1106002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05CF-5D8A-4349-9375-5F335D41B2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C8C06976-1759-4E14-AAE0-7165B8B4D92A}"/>
              </a:ext>
            </a:extLst>
          </p:cNvPr>
          <p:cNvSpPr>
            <a:spLocks noGrp="1"/>
          </p:cNvSpPr>
          <p:nvPr>
            <p:ph idx="1"/>
          </p:nvPr>
        </p:nvSpPr>
        <p:spPr/>
        <p:txBody>
          <a:bodyPr/>
          <a:lstStyle/>
          <a:p>
            <a:r>
              <a:rPr lang="en-US" dirty="0"/>
              <a:t>What is the first address in the block if one of the addresses is 167.199.170.82/27?</a:t>
            </a:r>
          </a:p>
          <a:p>
            <a:endParaRPr lang="en-IN" dirty="0"/>
          </a:p>
        </p:txBody>
      </p:sp>
    </p:spTree>
    <p:extLst>
      <p:ext uri="{BB962C8B-B14F-4D97-AF65-F5344CB8AC3E}">
        <p14:creationId xmlns:p14="http://schemas.microsoft.com/office/powerpoint/2010/main" val="3420081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05CF-5D8A-4349-9375-5F335D41B2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C8C06976-1759-4E14-AAE0-7165B8B4D92A}"/>
              </a:ext>
            </a:extLst>
          </p:cNvPr>
          <p:cNvSpPr>
            <a:spLocks noGrp="1"/>
          </p:cNvSpPr>
          <p:nvPr>
            <p:ph idx="1"/>
          </p:nvPr>
        </p:nvSpPr>
        <p:spPr/>
        <p:txBody>
          <a:bodyPr/>
          <a:lstStyle/>
          <a:p>
            <a:r>
              <a:rPr lang="en-US" dirty="0"/>
              <a:t>What is the first address in the block if one of the addresses is 167.199.170.82/27?</a:t>
            </a:r>
          </a:p>
          <a:p>
            <a:endParaRPr lang="en-IN" dirty="0"/>
          </a:p>
        </p:txBody>
      </p:sp>
      <p:sp>
        <p:nvSpPr>
          <p:cNvPr id="7" name="Rectangle 6">
            <a:extLst>
              <a:ext uri="{FF2B5EF4-FFF2-40B4-BE49-F238E27FC236}">
                <a16:creationId xmlns:a16="http://schemas.microsoft.com/office/drawing/2014/main" id="{53088836-CFD9-412E-94F3-4C57563EADC4}"/>
              </a:ext>
            </a:extLst>
          </p:cNvPr>
          <p:cNvSpPr>
            <a:spLocks noChangeArrowheads="1"/>
          </p:cNvSpPr>
          <p:nvPr/>
        </p:nvSpPr>
        <p:spPr bwMode="auto">
          <a:xfrm>
            <a:off x="1797358" y="5380038"/>
            <a:ext cx="8153400" cy="1373187"/>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800" i="1">
                <a:latin typeface="Times New Roman" panose="02020603050405020304" pitchFamily="18" charset="0"/>
              </a:rPr>
              <a:t>Address in binary:    </a:t>
            </a:r>
            <a:r>
              <a:rPr lang="en-US" altLang="en-US" sz="2000" i="1">
                <a:latin typeface="Times New Roman" panose="02020603050405020304" pitchFamily="18" charset="0"/>
              </a:rPr>
              <a:t>10100111 11000111 10101010 01010010</a:t>
            </a:r>
            <a:br>
              <a:rPr lang="en-US" altLang="en-US" sz="2000" i="1">
                <a:latin typeface="Times New Roman" panose="02020603050405020304" pitchFamily="18" charset="0"/>
              </a:rPr>
            </a:br>
            <a:r>
              <a:rPr lang="en-US" altLang="en-US" sz="2800" i="1">
                <a:latin typeface="Times New Roman" panose="02020603050405020304" pitchFamily="18" charset="0"/>
              </a:rPr>
              <a:t>Keep the left 27 bits: </a:t>
            </a:r>
            <a:r>
              <a:rPr lang="en-US" altLang="en-US" sz="2000" i="1">
                <a:solidFill>
                  <a:schemeClr val="hlink"/>
                </a:solidFill>
                <a:latin typeface="Times New Roman" panose="02020603050405020304" pitchFamily="18" charset="0"/>
              </a:rPr>
              <a:t>10100111 11000111 10101010</a:t>
            </a:r>
            <a:r>
              <a:rPr lang="en-US" altLang="en-US" sz="2000" i="1">
                <a:latin typeface="Times New Roman" panose="02020603050405020304" pitchFamily="18" charset="0"/>
              </a:rPr>
              <a:t> </a:t>
            </a:r>
            <a:r>
              <a:rPr lang="en-US" altLang="en-US" sz="2000" i="1">
                <a:solidFill>
                  <a:schemeClr val="hlink"/>
                </a:solidFill>
                <a:latin typeface="Times New Roman" panose="02020603050405020304" pitchFamily="18" charset="0"/>
              </a:rPr>
              <a:t>010</a:t>
            </a:r>
            <a:r>
              <a:rPr lang="en-US" altLang="en-US" sz="2000" i="1">
                <a:latin typeface="Times New Roman" panose="02020603050405020304" pitchFamily="18" charset="0"/>
              </a:rPr>
              <a:t>00000</a:t>
            </a:r>
            <a:br>
              <a:rPr lang="en-US" altLang="en-US" sz="2000" i="1">
                <a:latin typeface="Times New Roman" panose="02020603050405020304" pitchFamily="18" charset="0"/>
              </a:rPr>
            </a:br>
            <a:r>
              <a:rPr lang="en-US" altLang="en-US" sz="2800" i="1">
                <a:latin typeface="Times New Roman" panose="02020603050405020304" pitchFamily="18" charset="0"/>
              </a:rPr>
              <a:t>Result in CIDR notation: </a:t>
            </a:r>
            <a:r>
              <a:rPr lang="en-US" altLang="en-US" sz="2400" i="1">
                <a:latin typeface="Times New Roman" panose="02020603050405020304" pitchFamily="18" charset="0"/>
              </a:rPr>
              <a:t>167.199.170.64/27</a:t>
            </a:r>
          </a:p>
        </p:txBody>
      </p:sp>
      <p:sp>
        <p:nvSpPr>
          <p:cNvPr id="9" name="Rectangle 8">
            <a:extLst>
              <a:ext uri="{FF2B5EF4-FFF2-40B4-BE49-F238E27FC236}">
                <a16:creationId xmlns:a16="http://schemas.microsoft.com/office/drawing/2014/main" id="{FC77EC8C-9493-4422-8F73-1D168A2CE621}"/>
              </a:ext>
            </a:extLst>
          </p:cNvPr>
          <p:cNvSpPr>
            <a:spLocks noChangeArrowheads="1"/>
          </p:cNvSpPr>
          <p:nvPr/>
        </p:nvSpPr>
        <p:spPr bwMode="auto">
          <a:xfrm>
            <a:off x="1797358" y="3429000"/>
            <a:ext cx="8153400" cy="1800225"/>
          </a:xfrm>
          <a:prstGeom prst="rect">
            <a:avLst/>
          </a:prstGeom>
          <a:noFill/>
          <a:ln>
            <a:noFill/>
          </a:ln>
          <a:effectLst/>
          <a:extLst>
            <a:ext uri="{909E8E84-426E-40DD-AFC4-6F175D3DCCD1}">
              <a14:hiddenFill xmlns:a14="http://schemas.microsoft.com/office/drawing/2010/main">
                <a:solidFill>
                  <a:srgbClr val="B2B2B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800" i="1">
                <a:solidFill>
                  <a:schemeClr val="folHlink"/>
                </a:solidFill>
                <a:latin typeface="Times New Roman" panose="02020603050405020304" pitchFamily="18" charset="0"/>
              </a:rPr>
              <a:t>Solution</a:t>
            </a:r>
            <a:br>
              <a:rPr lang="en-US" altLang="en-US" sz="2800" i="1">
                <a:latin typeface="Times New Roman" panose="02020603050405020304" pitchFamily="18" charset="0"/>
              </a:rPr>
            </a:br>
            <a:r>
              <a:rPr lang="en-US" altLang="en-US" sz="2800" i="1">
                <a:latin typeface="Times New Roman" panose="02020603050405020304" pitchFamily="18" charset="0"/>
              </a:rPr>
              <a:t>The prefix length is 27, which means that we must keep the first 27 bits as is and change the remaining bits (5) to 0s. The following shows the process:</a:t>
            </a:r>
            <a:endParaRPr lang="en-US" altLang="en-US" sz="2400" i="1">
              <a:latin typeface="Times New Roman" panose="02020603050405020304" pitchFamily="18" charset="0"/>
            </a:endParaRPr>
          </a:p>
        </p:txBody>
      </p:sp>
    </p:spTree>
    <p:extLst>
      <p:ext uri="{BB962C8B-B14F-4D97-AF65-F5344CB8AC3E}">
        <p14:creationId xmlns:p14="http://schemas.microsoft.com/office/powerpoint/2010/main" val="34669050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05CF-5D8A-4349-9375-5F335D41B2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C8C06976-1759-4E14-AAE0-7165B8B4D92A}"/>
              </a:ext>
            </a:extLst>
          </p:cNvPr>
          <p:cNvSpPr>
            <a:spLocks noGrp="1"/>
          </p:cNvSpPr>
          <p:nvPr>
            <p:ph idx="1"/>
          </p:nvPr>
        </p:nvSpPr>
        <p:spPr/>
        <p:txBody>
          <a:bodyPr/>
          <a:lstStyle/>
          <a:p>
            <a:r>
              <a:rPr lang="en-US" dirty="0"/>
              <a:t>What is the first address in the block if one of the addresses is 140.120.84.24/20?</a:t>
            </a:r>
          </a:p>
        </p:txBody>
      </p:sp>
    </p:spTree>
    <p:extLst>
      <p:ext uri="{BB962C8B-B14F-4D97-AF65-F5344CB8AC3E}">
        <p14:creationId xmlns:p14="http://schemas.microsoft.com/office/powerpoint/2010/main" val="3452098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A0B91A-35C4-4BD9-99D0-A9E0DBFA3B66}"/>
              </a:ext>
            </a:extLst>
          </p:cNvPr>
          <p:cNvSpPr>
            <a:spLocks noGrp="1"/>
          </p:cNvSpPr>
          <p:nvPr>
            <p:ph type="title"/>
          </p:nvPr>
        </p:nvSpPr>
        <p:spPr/>
        <p:txBody>
          <a:bodyPr/>
          <a:lstStyle/>
          <a:p>
            <a:r>
              <a:rPr lang="en-US" dirty="0"/>
              <a:t>RECAP</a:t>
            </a:r>
            <a:endParaRPr lang="en-IN" dirty="0"/>
          </a:p>
        </p:txBody>
      </p:sp>
    </p:spTree>
    <p:extLst>
      <p:ext uri="{BB962C8B-B14F-4D97-AF65-F5344CB8AC3E}">
        <p14:creationId xmlns:p14="http://schemas.microsoft.com/office/powerpoint/2010/main" val="1024979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05CF-5D8A-4349-9375-5F335D41B2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C8C06976-1759-4E14-AAE0-7165B8B4D92A}"/>
              </a:ext>
            </a:extLst>
          </p:cNvPr>
          <p:cNvSpPr>
            <a:spLocks noGrp="1"/>
          </p:cNvSpPr>
          <p:nvPr>
            <p:ph idx="1"/>
          </p:nvPr>
        </p:nvSpPr>
        <p:spPr>
          <a:xfrm>
            <a:off x="106532" y="2478024"/>
            <a:ext cx="3737499" cy="3694176"/>
          </a:xfrm>
        </p:spPr>
        <p:txBody>
          <a:bodyPr/>
          <a:lstStyle/>
          <a:p>
            <a:r>
              <a:rPr lang="en-US" dirty="0"/>
              <a:t>What is the first address in the block if one of the addresses is 140.120.84.24/20?</a:t>
            </a:r>
          </a:p>
          <a:p>
            <a:endParaRPr lang="en-US" dirty="0"/>
          </a:p>
          <a:p>
            <a:r>
              <a:rPr lang="en-US" dirty="0">
                <a:solidFill>
                  <a:srgbClr val="0070C0"/>
                </a:solidFill>
              </a:rPr>
              <a:t>140.120.80.0/20.</a:t>
            </a:r>
          </a:p>
        </p:txBody>
      </p:sp>
      <p:pic>
        <p:nvPicPr>
          <p:cNvPr id="6" name="Picture 5">
            <a:extLst>
              <a:ext uri="{FF2B5EF4-FFF2-40B4-BE49-F238E27FC236}">
                <a16:creationId xmlns:a16="http://schemas.microsoft.com/office/drawing/2014/main" id="{3C70E228-2F55-4EE6-9EFD-0DE850E659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1378" y="1575046"/>
            <a:ext cx="7953375"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96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4852D-D248-49C5-A094-C3A3BDDEA4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1BAD1FB6-8C61-44FA-8074-CFECBFE3BB13}"/>
              </a:ext>
            </a:extLst>
          </p:cNvPr>
          <p:cNvSpPr>
            <a:spLocks noGrp="1"/>
          </p:cNvSpPr>
          <p:nvPr>
            <p:ph idx="1"/>
          </p:nvPr>
        </p:nvSpPr>
        <p:spPr/>
        <p:txBody>
          <a:bodyPr/>
          <a:lstStyle/>
          <a:p>
            <a:r>
              <a:rPr lang="en-US" dirty="0"/>
              <a:t>Find the number of addresses in the block if one of the addresses is 140.120.84.24/20.</a:t>
            </a:r>
          </a:p>
          <a:p>
            <a:endParaRPr lang="en-IN" dirty="0"/>
          </a:p>
        </p:txBody>
      </p:sp>
    </p:spTree>
    <p:extLst>
      <p:ext uri="{BB962C8B-B14F-4D97-AF65-F5344CB8AC3E}">
        <p14:creationId xmlns:p14="http://schemas.microsoft.com/office/powerpoint/2010/main" val="2902367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4852D-D248-49C5-A094-C3A3BDDEA4A7}"/>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1BAD1FB6-8C61-44FA-8074-CFECBFE3BB13}"/>
              </a:ext>
            </a:extLst>
          </p:cNvPr>
          <p:cNvSpPr>
            <a:spLocks noGrp="1"/>
          </p:cNvSpPr>
          <p:nvPr>
            <p:ph idx="1"/>
          </p:nvPr>
        </p:nvSpPr>
        <p:spPr/>
        <p:txBody>
          <a:bodyPr/>
          <a:lstStyle/>
          <a:p>
            <a:r>
              <a:rPr lang="en-US" dirty="0"/>
              <a:t>Find the number of addresses in the block if one of the addresses is 140.120.84.24/20.</a:t>
            </a:r>
          </a:p>
          <a:p>
            <a:endParaRPr lang="en-IN" dirty="0"/>
          </a:p>
        </p:txBody>
      </p:sp>
      <p:sp>
        <p:nvSpPr>
          <p:cNvPr id="7" name="TextBox 6">
            <a:extLst>
              <a:ext uri="{FF2B5EF4-FFF2-40B4-BE49-F238E27FC236}">
                <a16:creationId xmlns:a16="http://schemas.microsoft.com/office/drawing/2014/main" id="{5405EC5A-946C-4842-AF9C-7B6DBE930B29}"/>
              </a:ext>
            </a:extLst>
          </p:cNvPr>
          <p:cNvSpPr txBox="1"/>
          <p:nvPr/>
        </p:nvSpPr>
        <p:spPr>
          <a:xfrm>
            <a:off x="1115568" y="4325112"/>
            <a:ext cx="9354845" cy="1569660"/>
          </a:xfrm>
          <a:prstGeom prst="rect">
            <a:avLst/>
          </a:prstGeom>
          <a:noFill/>
        </p:spPr>
        <p:txBody>
          <a:bodyPr wrap="square">
            <a:spAutoFit/>
          </a:bodyPr>
          <a:lstStyle/>
          <a:p>
            <a:r>
              <a:rPr lang="en-US" sz="2400" dirty="0"/>
              <a:t>Solution</a:t>
            </a:r>
            <a:br>
              <a:rPr lang="en-US" sz="2400" dirty="0"/>
            </a:br>
            <a:r>
              <a:rPr lang="en-US" sz="2400" dirty="0"/>
              <a:t>The prefix length is 20. The number of addresses in the block is 2</a:t>
            </a:r>
            <a:r>
              <a:rPr lang="en-US" sz="2400" baseline="30000" dirty="0"/>
              <a:t>32−20</a:t>
            </a:r>
            <a:r>
              <a:rPr lang="en-US" sz="2400" dirty="0"/>
              <a:t> or 2</a:t>
            </a:r>
            <a:r>
              <a:rPr lang="en-US" sz="2400" baseline="30000" dirty="0"/>
              <a:t>12</a:t>
            </a:r>
            <a:r>
              <a:rPr lang="en-US" sz="2400" dirty="0"/>
              <a:t> or 4096. </a:t>
            </a:r>
          </a:p>
          <a:p>
            <a:r>
              <a:rPr lang="en-US" sz="2400" dirty="0"/>
              <a:t>Note that this is a large block with 4096 addresses.</a:t>
            </a:r>
          </a:p>
        </p:txBody>
      </p:sp>
    </p:spTree>
    <p:extLst>
      <p:ext uri="{BB962C8B-B14F-4D97-AF65-F5344CB8AC3E}">
        <p14:creationId xmlns:p14="http://schemas.microsoft.com/office/powerpoint/2010/main" val="42161609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156C0-F671-489E-A7AA-3F314B16BBC5}"/>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A72B88EE-9F7C-4F41-9B64-3363B4976405}"/>
              </a:ext>
            </a:extLst>
          </p:cNvPr>
          <p:cNvSpPr>
            <a:spLocks noGrp="1"/>
          </p:cNvSpPr>
          <p:nvPr>
            <p:ph idx="1"/>
          </p:nvPr>
        </p:nvSpPr>
        <p:spPr/>
        <p:txBody>
          <a:bodyPr/>
          <a:lstStyle/>
          <a:p>
            <a:r>
              <a:rPr lang="en-US" dirty="0"/>
              <a:t>Find the last address in the block if one of the addresses is 140.120.84.24/20.</a:t>
            </a:r>
          </a:p>
          <a:p>
            <a:endParaRPr lang="en-IN" dirty="0"/>
          </a:p>
        </p:txBody>
      </p:sp>
    </p:spTree>
    <p:extLst>
      <p:ext uri="{BB962C8B-B14F-4D97-AF65-F5344CB8AC3E}">
        <p14:creationId xmlns:p14="http://schemas.microsoft.com/office/powerpoint/2010/main" val="3606754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156C0-F671-489E-A7AA-3F314B16BBC5}"/>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A72B88EE-9F7C-4F41-9B64-3363B4976405}"/>
              </a:ext>
            </a:extLst>
          </p:cNvPr>
          <p:cNvSpPr>
            <a:spLocks noGrp="1"/>
          </p:cNvSpPr>
          <p:nvPr>
            <p:ph idx="1"/>
          </p:nvPr>
        </p:nvSpPr>
        <p:spPr/>
        <p:txBody>
          <a:bodyPr/>
          <a:lstStyle/>
          <a:p>
            <a:r>
              <a:rPr lang="en-US" dirty="0"/>
              <a:t>Find the last address in the block if one of the addresses is 140.120.84.24/20.</a:t>
            </a:r>
          </a:p>
          <a:p>
            <a:endParaRPr lang="en-IN" dirty="0"/>
          </a:p>
        </p:txBody>
      </p:sp>
      <p:sp>
        <p:nvSpPr>
          <p:cNvPr id="7" name="TextBox 6">
            <a:extLst>
              <a:ext uri="{FF2B5EF4-FFF2-40B4-BE49-F238E27FC236}">
                <a16:creationId xmlns:a16="http://schemas.microsoft.com/office/drawing/2014/main" id="{96F453AE-8741-4FA9-B045-4C3251CB4940}"/>
              </a:ext>
            </a:extLst>
          </p:cNvPr>
          <p:cNvSpPr txBox="1"/>
          <p:nvPr/>
        </p:nvSpPr>
        <p:spPr>
          <a:xfrm>
            <a:off x="908304" y="4325112"/>
            <a:ext cx="10375392" cy="1569660"/>
          </a:xfrm>
          <a:prstGeom prst="rect">
            <a:avLst/>
          </a:prstGeom>
          <a:noFill/>
        </p:spPr>
        <p:txBody>
          <a:bodyPr wrap="square">
            <a:spAutoFit/>
          </a:bodyPr>
          <a:lstStyle/>
          <a:p>
            <a:r>
              <a:rPr lang="en-US" sz="2400" dirty="0"/>
              <a:t>Solution</a:t>
            </a:r>
            <a:br>
              <a:rPr lang="en-US" sz="2400" dirty="0"/>
            </a:br>
            <a:r>
              <a:rPr lang="en-US" sz="2400" dirty="0"/>
              <a:t>We found in the previous examples that the first address is 140.120.80.0/20 and the number of addresses is 4096. To find the last address, we need to add 4095 (4096 − 1) to the first address.</a:t>
            </a:r>
          </a:p>
        </p:txBody>
      </p:sp>
    </p:spTree>
    <p:extLst>
      <p:ext uri="{BB962C8B-B14F-4D97-AF65-F5344CB8AC3E}">
        <p14:creationId xmlns:p14="http://schemas.microsoft.com/office/powerpoint/2010/main" val="41717389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Rectangle 2">
            <a:extLst>
              <a:ext uri="{FF2B5EF4-FFF2-40B4-BE49-F238E27FC236}">
                <a16:creationId xmlns:a16="http://schemas.microsoft.com/office/drawing/2014/main" id="{C1875CC4-D1BD-4EFD-86C5-3D7D666D1F40}"/>
              </a:ext>
            </a:extLst>
          </p:cNvPr>
          <p:cNvSpPr>
            <a:spLocks noChangeArrowheads="1"/>
          </p:cNvSpPr>
          <p:nvPr/>
        </p:nvSpPr>
        <p:spPr bwMode="auto">
          <a:xfrm>
            <a:off x="1828800" y="1371600"/>
            <a:ext cx="8153400" cy="2654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To keep the format in dotted-decimal notation, we need to represent 4095 in base 256 (see Appendix B) and do the calculation in base 256. We write 4095 as 15.255. </a:t>
            </a:r>
            <a:r>
              <a:rPr lang="en-US" altLang="en-US" sz="2000" i="1" dirty="0">
                <a:latin typeface="Times New Roman" panose="02020603050405020304" pitchFamily="18" charset="0"/>
              </a:rPr>
              <a:t>(256 divides into 4095 15 times with a remainder of 255.)</a:t>
            </a:r>
            <a:r>
              <a:rPr lang="en-US" altLang="en-US" sz="2800" i="1" dirty="0">
                <a:latin typeface="Times New Roman" panose="02020603050405020304" pitchFamily="18" charset="0"/>
              </a:rPr>
              <a:t>  We then add the first address to this number (in base 255) to obtain the last address as shown below:</a:t>
            </a:r>
          </a:p>
        </p:txBody>
      </p:sp>
      <p:sp>
        <p:nvSpPr>
          <p:cNvPr id="534534" name="Rectangle 6">
            <a:extLst>
              <a:ext uri="{FF2B5EF4-FFF2-40B4-BE49-F238E27FC236}">
                <a16:creationId xmlns:a16="http://schemas.microsoft.com/office/drawing/2014/main" id="{FC03A21D-5829-4DE5-A63B-C44B351FA9B8}"/>
              </a:ext>
            </a:extLst>
          </p:cNvPr>
          <p:cNvSpPr>
            <a:spLocks noChangeArrowheads="1"/>
          </p:cNvSpPr>
          <p:nvPr/>
        </p:nvSpPr>
        <p:spPr bwMode="auto">
          <a:xfrm>
            <a:off x="1828800" y="4038600"/>
            <a:ext cx="8153400" cy="1631216"/>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2800" i="1">
                <a:latin typeface="Times New Roman" panose="02020603050405020304" pitchFamily="18" charset="0"/>
              </a:rPr>
              <a:t>			</a:t>
            </a:r>
            <a:r>
              <a:rPr lang="en-US" altLang="en-US" sz="2400">
                <a:latin typeface="Times New Roman" panose="02020603050405020304" pitchFamily="18" charset="0"/>
              </a:rPr>
              <a:t>140 . 120 .  80 .    0</a:t>
            </a:r>
            <a:br>
              <a:rPr lang="en-US" altLang="en-US" sz="2400">
                <a:latin typeface="Times New Roman" panose="02020603050405020304" pitchFamily="18" charset="0"/>
              </a:rPr>
            </a:br>
            <a:r>
              <a:rPr lang="en-US" altLang="en-US" sz="2400">
                <a:latin typeface="Times New Roman" panose="02020603050405020304" pitchFamily="18" charset="0"/>
              </a:rPr>
              <a:t>		  	       	      15  .  255</a:t>
            </a:r>
            <a:br>
              <a:rPr lang="en-US" altLang="en-US" sz="2400">
                <a:latin typeface="Times New Roman" panose="02020603050405020304" pitchFamily="18" charset="0"/>
              </a:rPr>
            </a:br>
            <a:r>
              <a:rPr lang="en-US" altLang="en-US" sz="2400">
                <a:latin typeface="Times New Roman" panose="02020603050405020304" pitchFamily="18" charset="0"/>
              </a:rPr>
              <a:t>			-------------------------</a:t>
            </a:r>
            <a:br>
              <a:rPr lang="en-US" altLang="en-US" sz="2400">
                <a:latin typeface="Times New Roman" panose="02020603050405020304" pitchFamily="18" charset="0"/>
              </a:rPr>
            </a:br>
            <a:r>
              <a:rPr lang="en-US" altLang="en-US" sz="2400">
                <a:latin typeface="Times New Roman" panose="02020603050405020304" pitchFamily="18" charset="0"/>
              </a:rPr>
              <a:t>			140 . 120 .  95 .  255 </a:t>
            </a:r>
          </a:p>
        </p:txBody>
      </p:sp>
      <p:sp>
        <p:nvSpPr>
          <p:cNvPr id="534535" name="Rectangle 7">
            <a:extLst>
              <a:ext uri="{FF2B5EF4-FFF2-40B4-BE49-F238E27FC236}">
                <a16:creationId xmlns:a16="http://schemas.microsoft.com/office/drawing/2014/main" id="{C1D5899C-FD5F-4FB8-911E-D3B844C5E533}"/>
              </a:ext>
            </a:extLst>
          </p:cNvPr>
          <p:cNvSpPr>
            <a:spLocks noChangeArrowheads="1"/>
          </p:cNvSpPr>
          <p:nvPr/>
        </p:nvSpPr>
        <p:spPr bwMode="auto">
          <a:xfrm>
            <a:off x="1905000" y="5715001"/>
            <a:ext cx="8153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a:latin typeface="Times New Roman" panose="02020603050405020304" pitchFamily="18" charset="0"/>
              </a:rPr>
              <a:t>The last address is </a:t>
            </a:r>
            <a:r>
              <a:rPr lang="en-US" altLang="en-US" sz="2800" i="1">
                <a:solidFill>
                  <a:schemeClr val="hlink"/>
                </a:solidFill>
                <a:latin typeface="Times New Roman" panose="02020603050405020304" pitchFamily="18" charset="0"/>
              </a:rPr>
              <a:t>140.120.95.255/20</a:t>
            </a:r>
            <a:r>
              <a:rPr lang="en-US" altLang="en-US" sz="2800" i="1">
                <a:latin typeface="Times New Roman" panose="02020603050405020304" pitchFamily="18" charset="0"/>
              </a:rPr>
              <a:t>.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F2BD4-9D0E-4A54-B3E1-FEE10E011CD8}"/>
              </a:ext>
            </a:extLst>
          </p:cNvPr>
          <p:cNvSpPr>
            <a:spLocks noGrp="1"/>
          </p:cNvSpPr>
          <p:nvPr>
            <p:ph type="title"/>
          </p:nvPr>
        </p:nvSpPr>
        <p:spPr/>
        <p:txBody>
          <a:bodyPr/>
          <a:lstStyle/>
          <a:p>
            <a:r>
              <a:rPr lang="en-US" dirty="0"/>
              <a:t>Masks</a:t>
            </a:r>
            <a:endParaRPr lang="en-IN" dirty="0"/>
          </a:p>
        </p:txBody>
      </p:sp>
      <p:sp>
        <p:nvSpPr>
          <p:cNvPr id="3" name="Content Placeholder 2">
            <a:extLst>
              <a:ext uri="{FF2B5EF4-FFF2-40B4-BE49-F238E27FC236}">
                <a16:creationId xmlns:a16="http://schemas.microsoft.com/office/drawing/2014/main" id="{A7285949-AD7B-4DDA-8B34-008C8FEC2423}"/>
              </a:ext>
            </a:extLst>
          </p:cNvPr>
          <p:cNvSpPr>
            <a:spLocks noGrp="1"/>
          </p:cNvSpPr>
          <p:nvPr>
            <p:ph idx="1"/>
          </p:nvPr>
        </p:nvSpPr>
        <p:spPr/>
        <p:txBody>
          <a:bodyPr/>
          <a:lstStyle/>
          <a:p>
            <a:pPr marL="0" indent="0">
              <a:buNone/>
            </a:pPr>
            <a:r>
              <a:rPr lang="en-US" dirty="0"/>
              <a:t>Simple example: </a:t>
            </a:r>
          </a:p>
          <a:p>
            <a:r>
              <a:rPr lang="en-US" dirty="0"/>
              <a:t>Find the block if one of the addresses is 190.87.140.202/29.</a:t>
            </a:r>
          </a:p>
          <a:p>
            <a:r>
              <a:rPr lang="en-US" dirty="0"/>
              <a:t>Show a network configuration for the block.</a:t>
            </a:r>
          </a:p>
          <a:p>
            <a:endParaRPr lang="en-IN" dirty="0"/>
          </a:p>
        </p:txBody>
      </p:sp>
    </p:spTree>
    <p:extLst>
      <p:ext uri="{BB962C8B-B14F-4D97-AF65-F5344CB8AC3E}">
        <p14:creationId xmlns:p14="http://schemas.microsoft.com/office/powerpoint/2010/main" val="361191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55654-72EF-42AB-BDD5-AB328255BF6D}"/>
              </a:ext>
            </a:extLst>
          </p:cNvPr>
          <p:cNvSpPr>
            <a:spLocks noGrp="1"/>
          </p:cNvSpPr>
          <p:nvPr>
            <p:ph type="title"/>
          </p:nvPr>
        </p:nvSpPr>
        <p:spPr/>
        <p:txBody>
          <a:bodyPr/>
          <a:lstStyle/>
          <a:p>
            <a:r>
              <a:rPr lang="en-US" dirty="0"/>
              <a:t>Masks</a:t>
            </a:r>
            <a:endParaRPr lang="en-IN" dirty="0"/>
          </a:p>
        </p:txBody>
      </p:sp>
      <p:pic>
        <p:nvPicPr>
          <p:cNvPr id="6" name="Picture 5">
            <a:extLst>
              <a:ext uri="{FF2B5EF4-FFF2-40B4-BE49-F238E27FC236}">
                <a16:creationId xmlns:a16="http://schemas.microsoft.com/office/drawing/2014/main" id="{84ED32C1-F114-44E3-A991-05EF8D6607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9258" y="1319829"/>
            <a:ext cx="6864350" cy="515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739144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7E0F3-C756-4C76-A563-4B509D8E1E69}"/>
              </a:ext>
            </a:extLst>
          </p:cNvPr>
          <p:cNvSpPr>
            <a:spLocks noGrp="1"/>
          </p:cNvSpPr>
          <p:nvPr>
            <p:ph type="title"/>
          </p:nvPr>
        </p:nvSpPr>
        <p:spPr/>
        <p:txBody>
          <a:bodyPr/>
          <a:lstStyle/>
          <a:p>
            <a:r>
              <a:rPr lang="en-US" dirty="0"/>
              <a:t>Subnet</a:t>
            </a:r>
            <a:endParaRPr lang="en-IN" dirty="0"/>
          </a:p>
        </p:txBody>
      </p:sp>
      <p:sp>
        <p:nvSpPr>
          <p:cNvPr id="3" name="Content Placeholder 2">
            <a:extLst>
              <a:ext uri="{FF2B5EF4-FFF2-40B4-BE49-F238E27FC236}">
                <a16:creationId xmlns:a16="http://schemas.microsoft.com/office/drawing/2014/main" id="{18BDF608-20B3-426F-8DAD-4C7BE6B9023F}"/>
              </a:ext>
            </a:extLst>
          </p:cNvPr>
          <p:cNvSpPr>
            <a:spLocks noGrp="1"/>
          </p:cNvSpPr>
          <p:nvPr>
            <p:ph idx="1"/>
          </p:nvPr>
        </p:nvSpPr>
        <p:spPr/>
        <p:txBody>
          <a:bodyPr/>
          <a:lstStyle/>
          <a:p>
            <a:r>
              <a:rPr lang="en-US" dirty="0"/>
              <a:t>Introduced during the era of classful addressing</a:t>
            </a:r>
          </a:p>
          <a:p>
            <a:r>
              <a:rPr lang="en-US" dirty="0"/>
              <a:t>Divide network into smaller subnetworks</a:t>
            </a:r>
          </a:p>
          <a:p>
            <a:r>
              <a:rPr lang="en-US" dirty="0"/>
              <a:t>Done internally by the organization </a:t>
            </a:r>
          </a:p>
          <a:p>
            <a:r>
              <a:rPr lang="en-US" dirty="0"/>
              <a:t>Each subnet gets its own network admin</a:t>
            </a:r>
          </a:p>
          <a:p>
            <a:r>
              <a:rPr lang="en-US" dirty="0"/>
              <a:t>Better security management</a:t>
            </a:r>
          </a:p>
          <a:p>
            <a:endParaRPr lang="en-IN" dirty="0"/>
          </a:p>
        </p:txBody>
      </p:sp>
    </p:spTree>
    <p:extLst>
      <p:ext uri="{BB962C8B-B14F-4D97-AF65-F5344CB8AC3E}">
        <p14:creationId xmlns:p14="http://schemas.microsoft.com/office/powerpoint/2010/main" val="6760890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p:txBody>
          <a:bodyPr/>
          <a:lstStyle/>
          <a:p>
            <a:r>
              <a:rPr lang="en-US" dirty="0"/>
              <a:t>How to do it?</a:t>
            </a:r>
            <a:endParaRPr lang="en-IN" dirty="0"/>
          </a:p>
        </p:txBody>
      </p:sp>
    </p:spTree>
    <p:extLst>
      <p:ext uri="{BB962C8B-B14F-4D97-AF65-F5344CB8AC3E}">
        <p14:creationId xmlns:p14="http://schemas.microsoft.com/office/powerpoint/2010/main" val="1973520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0333B-C508-4FBA-AF4E-89F442D5D564}"/>
              </a:ext>
            </a:extLst>
          </p:cNvPr>
          <p:cNvSpPr>
            <a:spLocks noGrp="1"/>
          </p:cNvSpPr>
          <p:nvPr>
            <p:ph type="title"/>
          </p:nvPr>
        </p:nvSpPr>
        <p:spPr/>
        <p:txBody>
          <a:bodyPr/>
          <a:lstStyle/>
          <a:p>
            <a:r>
              <a:rPr lang="en-IN" dirty="0"/>
              <a:t>IPv4 Address Structure</a:t>
            </a:r>
          </a:p>
        </p:txBody>
      </p:sp>
      <p:pic>
        <p:nvPicPr>
          <p:cNvPr id="5" name="Picture 4">
            <a:extLst>
              <a:ext uri="{FF2B5EF4-FFF2-40B4-BE49-F238E27FC236}">
                <a16:creationId xmlns:a16="http://schemas.microsoft.com/office/drawing/2014/main" id="{3CB13E96-AE56-4554-98C1-6E05314EAF2C}"/>
              </a:ext>
            </a:extLst>
          </p:cNvPr>
          <p:cNvPicPr>
            <a:picLocks noChangeAspect="1"/>
          </p:cNvPicPr>
          <p:nvPr/>
        </p:nvPicPr>
        <p:blipFill>
          <a:blip r:embed="rId2"/>
          <a:stretch>
            <a:fillRect/>
          </a:stretch>
        </p:blipFill>
        <p:spPr>
          <a:xfrm>
            <a:off x="1185862" y="1825625"/>
            <a:ext cx="9820275" cy="4552950"/>
          </a:xfrm>
          <a:prstGeom prst="rect">
            <a:avLst/>
          </a:prstGeom>
        </p:spPr>
      </p:pic>
    </p:spTree>
    <p:extLst>
      <p:ext uri="{BB962C8B-B14F-4D97-AF65-F5344CB8AC3E}">
        <p14:creationId xmlns:p14="http://schemas.microsoft.com/office/powerpoint/2010/main" val="4244319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3694176"/>
          </a:xfrm>
        </p:spPr>
        <p:txBody>
          <a:bodyPr/>
          <a:lstStyle/>
          <a:p>
            <a:r>
              <a:rPr lang="en-US" dirty="0"/>
              <a:t>Simple case of 2 subnets</a:t>
            </a:r>
          </a:p>
          <a:p>
            <a:r>
              <a:rPr lang="en-US" dirty="0"/>
              <a:t>Network ID is 200.120.170.0</a:t>
            </a:r>
          </a:p>
          <a:p>
            <a:r>
              <a:rPr lang="en-US" dirty="0"/>
              <a:t>Default mask is 255.255.255.0</a:t>
            </a:r>
          </a:p>
          <a:p>
            <a:r>
              <a:rPr lang="en-US" dirty="0"/>
              <a:t>Host starts from 200.120.170.0 to 200.120.170.255</a:t>
            </a:r>
          </a:p>
          <a:p>
            <a:r>
              <a:rPr lang="en-US" dirty="0"/>
              <a:t>200.120.170._ _ _ _ _ _ _ _ </a:t>
            </a:r>
            <a:endParaRPr lang="en-IN"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cxnSp>
        <p:nvCxnSpPr>
          <p:cNvPr id="6" name="Straight Connector 5">
            <a:extLst>
              <a:ext uri="{FF2B5EF4-FFF2-40B4-BE49-F238E27FC236}">
                <a16:creationId xmlns:a16="http://schemas.microsoft.com/office/drawing/2014/main" id="{24D45317-3E6C-42D5-BCAF-11C4071C5ABE}"/>
              </a:ext>
            </a:extLst>
          </p:cNvPr>
          <p:cNvCxnSpPr>
            <a:stCxn id="1026" idx="0"/>
            <a:endCxn id="102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47E0CCC-E7F4-4FDD-A286-C2A869047393}"/>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8" name="TextBox 7">
            <a:extLst>
              <a:ext uri="{FF2B5EF4-FFF2-40B4-BE49-F238E27FC236}">
                <a16:creationId xmlns:a16="http://schemas.microsoft.com/office/drawing/2014/main" id="{DF2925CE-7877-4E7B-8CB4-310854A6900A}"/>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1615612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3694176"/>
          </a:xfrm>
        </p:spPr>
        <p:txBody>
          <a:bodyPr/>
          <a:lstStyle/>
          <a:p>
            <a:r>
              <a:rPr lang="en-US" dirty="0"/>
              <a:t>Subnet 1:</a:t>
            </a:r>
            <a:br>
              <a:rPr lang="en-US" dirty="0"/>
            </a:br>
            <a:r>
              <a:rPr lang="en-US" dirty="0"/>
              <a:t>200.120.170.</a:t>
            </a:r>
            <a:r>
              <a:rPr lang="en-US" u="sng" dirty="0">
                <a:solidFill>
                  <a:srgbClr val="FF0000"/>
                </a:solidFill>
              </a:rPr>
              <a:t>0</a:t>
            </a:r>
            <a:r>
              <a:rPr lang="en-US" dirty="0"/>
              <a:t> _ _ _ _ _ _ _ </a:t>
            </a:r>
          </a:p>
          <a:p>
            <a:r>
              <a:rPr lang="en-US" dirty="0"/>
              <a:t>Subnet 2:</a:t>
            </a:r>
            <a:br>
              <a:rPr lang="en-US" dirty="0"/>
            </a:br>
            <a:r>
              <a:rPr lang="en-US" dirty="0"/>
              <a:t>200.120.170.</a:t>
            </a:r>
            <a:r>
              <a:rPr lang="en-US" u="sng" dirty="0">
                <a:solidFill>
                  <a:srgbClr val="FF0000"/>
                </a:solidFill>
              </a:rPr>
              <a:t>1</a:t>
            </a:r>
            <a:r>
              <a:rPr lang="en-US" dirty="0"/>
              <a:t> _ _ _ _ _ _ _ </a:t>
            </a:r>
          </a:p>
          <a:p>
            <a:endParaRPr lang="en-US" dirty="0"/>
          </a:p>
          <a:p>
            <a:endParaRPr lang="en-US" dirty="0"/>
          </a:p>
          <a:p>
            <a:endParaRPr lang="en-IN" dirty="0"/>
          </a:p>
        </p:txBody>
      </p:sp>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3B5A1DF4-B0D4-418D-A982-91AC113FFA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BCCADC38-F5BB-44AB-8E48-7DBFD7C4BC8E}"/>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1197DA1-EA24-44C9-B6F8-940A1DA322E8}"/>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43998C40-D00D-4EE9-AE86-CE59E494C5E1}"/>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32620431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a:bodyPr>
          <a:lstStyle/>
          <a:p>
            <a:r>
              <a:rPr lang="en-US" dirty="0"/>
              <a:t>Range for Subnet 1:</a:t>
            </a:r>
            <a:br>
              <a:rPr lang="en-US" dirty="0"/>
            </a:br>
            <a:r>
              <a:rPr lang="en-US" dirty="0"/>
              <a:t>200.120.170.</a:t>
            </a:r>
            <a:r>
              <a:rPr lang="en-US" u="sng" dirty="0">
                <a:solidFill>
                  <a:srgbClr val="FF0000"/>
                </a:solidFill>
              </a:rPr>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TO</a:t>
            </a:r>
            <a:br>
              <a:rPr lang="en-US" dirty="0"/>
            </a:br>
            <a:r>
              <a:rPr lang="en-US" dirty="0"/>
              <a:t>200.120.170.</a:t>
            </a:r>
            <a:r>
              <a:rPr lang="en-US" u="sng" dirty="0">
                <a:solidFill>
                  <a:srgbClr val="FF0000"/>
                </a:solidFill>
              </a:rPr>
              <a:t>0</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dirty="0" err="1">
                <a:solidFill>
                  <a:schemeClr val="accent2"/>
                </a:solidFill>
              </a:rPr>
              <a:t>ie</a:t>
            </a:r>
            <a:r>
              <a:rPr lang="en-US" dirty="0">
                <a:solidFill>
                  <a:schemeClr val="accent2"/>
                </a:solidFill>
              </a:rPr>
              <a:t>.</a:t>
            </a:r>
            <a:br>
              <a:rPr lang="en-US" u="sng" dirty="0"/>
            </a:br>
            <a:r>
              <a:rPr lang="en-US" dirty="0"/>
              <a:t>200.120.170.0 TO</a:t>
            </a:r>
            <a:br>
              <a:rPr lang="en-US" u="sng" dirty="0"/>
            </a:br>
            <a:r>
              <a:rPr lang="en-US" dirty="0"/>
              <a:t>200.120.170.127</a:t>
            </a:r>
          </a:p>
          <a:p>
            <a:r>
              <a:rPr lang="en-US" dirty="0"/>
              <a:t>200.120.170.0 defines the subnet</a:t>
            </a:r>
          </a:p>
          <a:p>
            <a:r>
              <a:rPr lang="en-US" dirty="0"/>
              <a:t>200.120.170.127 is broadcast address</a:t>
            </a:r>
          </a:p>
          <a:p>
            <a:r>
              <a:rPr lang="en-US" dirty="0"/>
              <a:t>Usable hosts: 128-2 = 126</a:t>
            </a:r>
          </a:p>
          <a:p>
            <a:endParaRPr lang="en-US" dirty="0"/>
          </a:p>
          <a:p>
            <a:endParaRPr lang="en-IN"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2830B696-C6CD-4BF6-8596-BEB97B6182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EA36BB55-B238-44F3-8966-90E9A7F6141E}"/>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0A8C792-E8A2-4AD7-93F6-F63DBA19E69B}"/>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939A1D0D-D981-43A6-B3BD-F347FF85B150}"/>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10935951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a:bodyPr>
          <a:lstStyle/>
          <a:p>
            <a:r>
              <a:rPr lang="en-US" dirty="0"/>
              <a:t>Range for Subnet 2:</a:t>
            </a:r>
            <a:br>
              <a:rPr lang="en-US" dirty="0"/>
            </a:br>
            <a:r>
              <a:rPr lang="en-US" dirty="0"/>
              <a:t>200.120.170.</a:t>
            </a:r>
            <a:r>
              <a:rPr lang="en-US" u="sng" dirty="0">
                <a:solidFill>
                  <a:srgbClr val="FF0000"/>
                </a:solidFill>
              </a:rPr>
              <a:t>1</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TO</a:t>
            </a:r>
            <a:br>
              <a:rPr lang="en-US" dirty="0"/>
            </a:br>
            <a:r>
              <a:rPr lang="en-US" dirty="0"/>
              <a:t>200.120.170.</a:t>
            </a:r>
            <a:r>
              <a:rPr lang="en-US" u="sng" dirty="0">
                <a:solidFill>
                  <a:srgbClr val="FF0000"/>
                </a:solidFill>
              </a:rPr>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u="sng" dirty="0"/>
              <a:t>1</a:t>
            </a:r>
            <a:r>
              <a:rPr lang="en-US" dirty="0"/>
              <a:t> </a:t>
            </a:r>
            <a:r>
              <a:rPr lang="en-US" dirty="0" err="1">
                <a:solidFill>
                  <a:schemeClr val="accent2"/>
                </a:solidFill>
              </a:rPr>
              <a:t>ie</a:t>
            </a:r>
            <a:r>
              <a:rPr lang="en-US" dirty="0">
                <a:solidFill>
                  <a:schemeClr val="accent2"/>
                </a:solidFill>
              </a:rPr>
              <a:t>.</a:t>
            </a:r>
            <a:br>
              <a:rPr lang="en-US" u="sng" dirty="0"/>
            </a:br>
            <a:r>
              <a:rPr lang="en-US" dirty="0"/>
              <a:t>200.120.170.128 TO</a:t>
            </a:r>
            <a:br>
              <a:rPr lang="en-US" u="sng" dirty="0"/>
            </a:br>
            <a:r>
              <a:rPr lang="en-US" dirty="0"/>
              <a:t>200.120.170.255</a:t>
            </a:r>
          </a:p>
          <a:p>
            <a:r>
              <a:rPr lang="en-US" dirty="0"/>
              <a:t>200.120.170.128 defines the subnet</a:t>
            </a:r>
          </a:p>
          <a:p>
            <a:r>
              <a:rPr lang="en-US" dirty="0"/>
              <a:t>200.120.170.255 is broadcast address</a:t>
            </a:r>
          </a:p>
          <a:p>
            <a:r>
              <a:rPr lang="en-US" dirty="0"/>
              <a:t>Usable hosts: 128-2 = 126</a:t>
            </a:r>
          </a:p>
          <a:p>
            <a:endParaRPr lang="en-US" dirty="0"/>
          </a:p>
          <a:p>
            <a:endParaRPr lang="en-US" dirty="0"/>
          </a:p>
          <a:p>
            <a:endParaRPr lang="en-IN"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0E711431-2E2D-4172-A483-1845BC71AF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FE70C339-E4C7-4608-BE10-2AF0BA465B82}"/>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BF518FD-6754-4006-95E3-26C02407969A}"/>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BB77B064-2933-4684-BEB2-D5A0330ACD4E}"/>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40164588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a:bodyPr>
          <a:lstStyle/>
          <a:p>
            <a:r>
              <a:rPr lang="en-IN" dirty="0"/>
              <a:t>Because of subnetting, available host addresses are reduced</a:t>
            </a:r>
          </a:p>
          <a:p>
            <a:pPr lvl="1"/>
            <a:r>
              <a:rPr lang="en-IN" dirty="0"/>
              <a:t>Without subnetting: </a:t>
            </a:r>
            <a:br>
              <a:rPr lang="en-IN" dirty="0"/>
            </a:br>
            <a:r>
              <a:rPr lang="en-IN" dirty="0"/>
              <a:t>256-2 = 254</a:t>
            </a:r>
          </a:p>
          <a:p>
            <a:pPr lvl="1"/>
            <a:r>
              <a:rPr lang="en-IN" dirty="0"/>
              <a:t>With subnetting:</a:t>
            </a:r>
            <a:br>
              <a:rPr lang="en-IN" dirty="0"/>
            </a:br>
            <a:r>
              <a:rPr lang="en-IN" dirty="0"/>
              <a:t>Subnet 1: 128-2=126</a:t>
            </a:r>
            <a:br>
              <a:rPr lang="en-IN" dirty="0"/>
            </a:br>
            <a:r>
              <a:rPr lang="en-IN" dirty="0"/>
              <a:t>Subnet 2: 128-2=126</a:t>
            </a:r>
            <a:br>
              <a:rPr lang="en-IN" dirty="0"/>
            </a:br>
            <a:r>
              <a:rPr lang="en-IN" dirty="0"/>
              <a:t>Total: 126+126 = 252</a:t>
            </a:r>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32C61530-381A-4E98-8CA1-EFDDE527E7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13DA5DC3-7EA6-42C0-94AF-9E185F6FF80D}"/>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51252F0-DA06-4C91-8B01-9391F38BF547}"/>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8FD8CA60-82A2-47E8-8A19-6E9DCCC76821}"/>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3056706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a:bodyPr>
          <a:lstStyle/>
          <a:p>
            <a:r>
              <a:rPr lang="en-IN" dirty="0"/>
              <a:t>How do we know where the message intended for 200.120.170.34 will go?</a:t>
            </a:r>
          </a:p>
          <a:p>
            <a:pPr lvl="1"/>
            <a:r>
              <a:rPr lang="en-IN" dirty="0"/>
              <a:t>Will it go to S1? </a:t>
            </a:r>
          </a:p>
          <a:p>
            <a:pPr lvl="1"/>
            <a:r>
              <a:rPr lang="en-IN" dirty="0"/>
              <a:t>Will it go to S2?</a:t>
            </a:r>
          </a:p>
          <a:p>
            <a:r>
              <a:rPr lang="en-IN" dirty="0"/>
              <a:t>Internal router to decide this</a:t>
            </a:r>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6C3D3BF7-0C0E-4867-9E74-64C47CA39B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158AE79-BF13-409F-99F8-8F5904B7A5F8}"/>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468866-729B-4FF8-BDA9-1EEDAD9CF318}"/>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28746C0F-5CBA-4CD5-A37B-690CD463FA4E}"/>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18485911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fontScale="85000" lnSpcReduction="20000"/>
          </a:bodyPr>
          <a:lstStyle/>
          <a:p>
            <a:r>
              <a:rPr lang="en-IN" dirty="0"/>
              <a:t>Internal router to decide this</a:t>
            </a:r>
          </a:p>
          <a:p>
            <a:r>
              <a:rPr lang="en-IN" dirty="0"/>
              <a:t>Mask for this subnet:</a:t>
            </a:r>
            <a:br>
              <a:rPr lang="en-IN" dirty="0"/>
            </a:br>
            <a:r>
              <a:rPr lang="en-IN" dirty="0"/>
              <a:t>255.255.255.</a:t>
            </a:r>
            <a:r>
              <a:rPr lang="en-US" u="sng" dirty="0"/>
              <a:t>1</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u="sng" dirty="0"/>
              <a:t>0</a:t>
            </a:r>
            <a:r>
              <a:rPr lang="en-US" dirty="0"/>
              <a:t> </a:t>
            </a:r>
            <a:r>
              <a:rPr lang="en-US" dirty="0" err="1"/>
              <a:t>ie</a:t>
            </a:r>
            <a:r>
              <a:rPr lang="en-US" dirty="0"/>
              <a:t>.</a:t>
            </a:r>
            <a:br>
              <a:rPr lang="en-US" dirty="0"/>
            </a:br>
            <a:r>
              <a:rPr lang="en-IN" dirty="0"/>
              <a:t>255.255.255.</a:t>
            </a:r>
            <a:r>
              <a:rPr lang="en-US" dirty="0"/>
              <a:t>128</a:t>
            </a:r>
          </a:p>
          <a:p>
            <a:r>
              <a:rPr lang="en-US" dirty="0"/>
              <a:t>How does this work?</a:t>
            </a:r>
          </a:p>
          <a:p>
            <a:r>
              <a:rPr lang="en-IN" dirty="0"/>
              <a:t>200.120.170.34 AND 255.255.255.</a:t>
            </a:r>
            <a:r>
              <a:rPr lang="en-US" dirty="0"/>
              <a:t>128</a:t>
            </a:r>
            <a:br>
              <a:rPr lang="en-US" dirty="0"/>
            </a:br>
            <a:r>
              <a:rPr lang="en-US" dirty="0"/>
              <a:t>34:    0010 0010</a:t>
            </a:r>
            <a:br>
              <a:rPr lang="en-US" dirty="0"/>
            </a:br>
            <a:r>
              <a:rPr lang="en-US" dirty="0"/>
              <a:t>128: 1000 0000</a:t>
            </a:r>
            <a:br>
              <a:rPr lang="en-IN" dirty="0"/>
            </a:br>
            <a:r>
              <a:rPr lang="en-IN" dirty="0"/>
              <a:t>Ans: 0000 0000 </a:t>
            </a:r>
            <a:r>
              <a:rPr lang="en-IN" dirty="0" err="1"/>
              <a:t>ie</a:t>
            </a:r>
            <a:r>
              <a:rPr lang="en-IN" dirty="0"/>
              <a:t>.</a:t>
            </a:r>
            <a:br>
              <a:rPr lang="en-IN" dirty="0"/>
            </a:br>
            <a:r>
              <a:rPr lang="en-IN" dirty="0"/>
              <a:t>200.120.170.0 </a:t>
            </a:r>
          </a:p>
          <a:p>
            <a:r>
              <a:rPr lang="en-IN" dirty="0"/>
              <a:t>This is the network id for S1</a:t>
            </a:r>
            <a:endParaRPr lang="en-US"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6C3D3BF7-0C0E-4867-9E74-64C47CA39B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158AE79-BF13-409F-99F8-8F5904B7A5F8}"/>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468866-729B-4FF8-BDA9-1EEDAD9CF318}"/>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28746C0F-5CBA-4CD5-A37B-690CD463FA4E}"/>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9610751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a:bodyPr>
          <a:lstStyle/>
          <a:p>
            <a:r>
              <a:rPr lang="en-IN" dirty="0"/>
              <a:t>How about 200.120.170.150</a:t>
            </a:r>
            <a:endParaRPr lang="en-US" dirty="0"/>
          </a:p>
          <a:p>
            <a:r>
              <a:rPr lang="en-IN" dirty="0"/>
              <a:t>200.120.170.150 AND 255.255.255.</a:t>
            </a:r>
            <a:r>
              <a:rPr lang="en-US" dirty="0"/>
              <a:t>128</a:t>
            </a:r>
            <a:br>
              <a:rPr lang="en-US" dirty="0"/>
            </a:br>
            <a:r>
              <a:rPr lang="en-US" dirty="0"/>
              <a:t>150: 1001 0110</a:t>
            </a:r>
            <a:br>
              <a:rPr lang="en-US" dirty="0"/>
            </a:br>
            <a:r>
              <a:rPr lang="en-US" dirty="0"/>
              <a:t>128: 1000 0000</a:t>
            </a:r>
            <a:br>
              <a:rPr lang="en-IN" dirty="0"/>
            </a:br>
            <a:r>
              <a:rPr lang="en-IN" dirty="0"/>
              <a:t>Ans: 1000 0000 </a:t>
            </a:r>
            <a:r>
              <a:rPr lang="en-IN" dirty="0" err="1"/>
              <a:t>ie</a:t>
            </a:r>
            <a:r>
              <a:rPr lang="en-IN" dirty="0"/>
              <a:t>.</a:t>
            </a:r>
            <a:br>
              <a:rPr lang="en-IN" dirty="0"/>
            </a:br>
            <a:r>
              <a:rPr lang="en-IN" dirty="0"/>
              <a:t>200.120.170.128 </a:t>
            </a:r>
          </a:p>
          <a:p>
            <a:r>
              <a:rPr lang="en-IN" dirty="0"/>
              <a:t>This is the network id for S2</a:t>
            </a:r>
            <a:endParaRPr lang="en-US"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6C3D3BF7-0C0E-4867-9E74-64C47CA39B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158AE79-BF13-409F-99F8-8F5904B7A5F8}"/>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468866-729B-4FF8-BDA9-1EEDAD9CF318}"/>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28746C0F-5CBA-4CD5-A37B-690CD463FA4E}"/>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35523590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7CAF-9F4D-4C46-923B-4B1DD1ABC4AC}"/>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16D4A39D-7BC6-4E73-8966-E7A046C39E54}"/>
              </a:ext>
            </a:extLst>
          </p:cNvPr>
          <p:cNvSpPr>
            <a:spLocks noGrp="1"/>
          </p:cNvSpPr>
          <p:nvPr>
            <p:ph idx="1"/>
          </p:nvPr>
        </p:nvSpPr>
        <p:spPr>
          <a:xfrm>
            <a:off x="328474" y="2478024"/>
            <a:ext cx="6747029" cy="4379976"/>
          </a:xfrm>
        </p:spPr>
        <p:txBody>
          <a:bodyPr>
            <a:normAutofit fontScale="92500" lnSpcReduction="10000"/>
          </a:bodyPr>
          <a:lstStyle/>
          <a:p>
            <a:r>
              <a:rPr lang="en-IN" dirty="0"/>
              <a:t>200.120.170.0 is network ID</a:t>
            </a:r>
          </a:p>
          <a:p>
            <a:r>
              <a:rPr lang="en-IN" dirty="0"/>
              <a:t>200.120.170.0 is also subnet ID for S1</a:t>
            </a:r>
          </a:p>
          <a:p>
            <a:endParaRPr lang="en-IN" dirty="0"/>
          </a:p>
          <a:p>
            <a:r>
              <a:rPr lang="en-IN" dirty="0"/>
              <a:t>Is it confusing? </a:t>
            </a:r>
          </a:p>
          <a:p>
            <a:r>
              <a:rPr lang="en-IN" dirty="0"/>
              <a:t>No! As far as outside world is concerned, 200.120.170.0 corresponds to the network</a:t>
            </a:r>
          </a:p>
          <a:p>
            <a:r>
              <a:rPr lang="en-IN" dirty="0"/>
              <a:t>Once the packet is inside the network, 200.120.170.0 represents subnet. </a:t>
            </a:r>
          </a:p>
          <a:p>
            <a:endParaRPr lang="en-IN" dirty="0"/>
          </a:p>
        </p:txBody>
      </p:sp>
      <p:pic>
        <p:nvPicPr>
          <p:cNvPr id="1026" name="Picture 2" descr="3.5.1 Computer Networks">
            <a:extLst>
              <a:ext uri="{FF2B5EF4-FFF2-40B4-BE49-F238E27FC236}">
                <a16:creationId xmlns:a16="http://schemas.microsoft.com/office/drawing/2014/main" id="{071F62DD-6442-4DF3-8B57-87BF0F32D1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DA38C4-9FEB-4F6A-91F0-4B96C61DFC89}"/>
              </a:ext>
            </a:extLst>
          </p:cNvPr>
          <p:cNvSpPr txBox="1"/>
          <p:nvPr/>
        </p:nvSpPr>
        <p:spPr>
          <a:xfrm>
            <a:off x="8691026" y="5448617"/>
            <a:ext cx="1709122" cy="646331"/>
          </a:xfrm>
          <a:prstGeom prst="rect">
            <a:avLst/>
          </a:prstGeom>
          <a:noFill/>
        </p:spPr>
        <p:txBody>
          <a:bodyPr wrap="none" rtlCol="0">
            <a:spAutoFit/>
          </a:bodyPr>
          <a:lstStyle/>
          <a:p>
            <a:pPr algn="ctr"/>
            <a:r>
              <a:rPr lang="en-IN" dirty="0"/>
              <a:t>Class C:</a:t>
            </a:r>
          </a:p>
          <a:p>
            <a:pPr algn="ctr"/>
            <a:r>
              <a:rPr lang="en-IN" dirty="0"/>
              <a:t>200.120.170.0</a:t>
            </a:r>
          </a:p>
        </p:txBody>
      </p:sp>
      <p:pic>
        <p:nvPicPr>
          <p:cNvPr id="6" name="Picture 2" descr="3.5.1 Computer Networks">
            <a:extLst>
              <a:ext uri="{FF2B5EF4-FFF2-40B4-BE49-F238E27FC236}">
                <a16:creationId xmlns:a16="http://schemas.microsoft.com/office/drawing/2014/main" id="{488FEB61-0DF2-48BD-8F50-13ED1C371D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821" y="2208373"/>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20B83D8A-15DE-4ACC-A621-A28C5A46BA24}"/>
              </a:ext>
            </a:extLst>
          </p:cNvPr>
          <p:cNvCxnSpPr>
            <a:stCxn id="6" idx="0"/>
            <a:endCxn id="6" idx="2"/>
          </p:cNvCxnSpPr>
          <p:nvPr/>
        </p:nvCxnSpPr>
        <p:spPr>
          <a:xfrm>
            <a:off x="9362984" y="2208373"/>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5C4409F-DEEC-4E4A-B3E1-0DE8056581CC}"/>
              </a:ext>
            </a:extLst>
          </p:cNvPr>
          <p:cNvSpPr txBox="1"/>
          <p:nvPr/>
        </p:nvSpPr>
        <p:spPr>
          <a:xfrm>
            <a:off x="7322506" y="2302765"/>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F6C97580-0B90-4BF1-9FBD-EDE28D80EA43}"/>
              </a:ext>
            </a:extLst>
          </p:cNvPr>
          <p:cNvSpPr txBox="1"/>
          <p:nvPr/>
        </p:nvSpPr>
        <p:spPr>
          <a:xfrm>
            <a:off x="10885049" y="2301611"/>
            <a:ext cx="564578" cy="461665"/>
          </a:xfrm>
          <a:prstGeom prst="rect">
            <a:avLst/>
          </a:prstGeom>
          <a:noFill/>
        </p:spPr>
        <p:txBody>
          <a:bodyPr wrap="none" rtlCol="0">
            <a:spAutoFit/>
          </a:bodyPr>
          <a:lstStyle/>
          <a:p>
            <a:r>
              <a:rPr lang="en-IN" sz="2400" b="1" dirty="0">
                <a:solidFill>
                  <a:schemeClr val="accent2"/>
                </a:solidFill>
              </a:rPr>
              <a:t>S2</a:t>
            </a:r>
          </a:p>
        </p:txBody>
      </p:sp>
    </p:spTree>
    <p:extLst>
      <p:ext uri="{BB962C8B-B14F-4D97-AF65-F5344CB8AC3E}">
        <p14:creationId xmlns:p14="http://schemas.microsoft.com/office/powerpoint/2010/main" val="1542758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r>
              <a:rPr lang="en-IN" dirty="0"/>
              <a:t>Divide class C network 192.250.122.0 into 4 subnets</a:t>
            </a:r>
          </a:p>
          <a:p>
            <a:r>
              <a:rPr lang="en-IN" dirty="0"/>
              <a:t>Write down host capacity of the network</a:t>
            </a:r>
          </a:p>
          <a:p>
            <a:r>
              <a:rPr lang="en-IN" dirty="0"/>
              <a:t>Write subnet id and broadcast id of each subnet</a:t>
            </a:r>
          </a:p>
          <a:p>
            <a:r>
              <a:rPr lang="en-IN" dirty="0"/>
              <a:t>Write subnet mask for each subnet</a:t>
            </a:r>
          </a:p>
        </p:txBody>
      </p:sp>
    </p:spTree>
    <p:extLst>
      <p:ext uri="{BB962C8B-B14F-4D97-AF65-F5344CB8AC3E}">
        <p14:creationId xmlns:p14="http://schemas.microsoft.com/office/powerpoint/2010/main" val="1073447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3966A-7935-42DA-AE59-923D17D04DD0}"/>
              </a:ext>
            </a:extLst>
          </p:cNvPr>
          <p:cNvSpPr>
            <a:spLocks noGrp="1"/>
          </p:cNvSpPr>
          <p:nvPr>
            <p:ph type="title"/>
          </p:nvPr>
        </p:nvSpPr>
        <p:spPr/>
        <p:txBody>
          <a:bodyPr/>
          <a:lstStyle/>
          <a:p>
            <a:r>
              <a:rPr lang="en-US" dirty="0"/>
              <a:t>Disadvantages of Classful Addressing</a:t>
            </a:r>
            <a:endParaRPr lang="en-IN" dirty="0"/>
          </a:p>
        </p:txBody>
      </p:sp>
      <p:sp>
        <p:nvSpPr>
          <p:cNvPr id="3" name="Content Placeholder 2">
            <a:extLst>
              <a:ext uri="{FF2B5EF4-FFF2-40B4-BE49-F238E27FC236}">
                <a16:creationId xmlns:a16="http://schemas.microsoft.com/office/drawing/2014/main" id="{0888DC0B-9C68-4678-AB8E-7CA2AB105A33}"/>
              </a:ext>
            </a:extLst>
          </p:cNvPr>
          <p:cNvSpPr>
            <a:spLocks noGrp="1"/>
          </p:cNvSpPr>
          <p:nvPr>
            <p:ph idx="1"/>
          </p:nvPr>
        </p:nvSpPr>
        <p:spPr/>
        <p:txBody>
          <a:bodyPr/>
          <a:lstStyle/>
          <a:p>
            <a:r>
              <a:rPr lang="en-IN" dirty="0"/>
              <a:t>Wastage of IP addresses</a:t>
            </a:r>
          </a:p>
          <a:p>
            <a:r>
              <a:rPr lang="en-IN" dirty="0"/>
              <a:t>No flexibility </a:t>
            </a:r>
          </a:p>
          <a:p>
            <a:r>
              <a:rPr lang="en-IN" dirty="0"/>
              <a:t>Maintenance is a headache</a:t>
            </a:r>
          </a:p>
          <a:p>
            <a:r>
              <a:rPr lang="en-IN" dirty="0"/>
              <a:t>Security management is difficult</a:t>
            </a:r>
          </a:p>
        </p:txBody>
      </p:sp>
    </p:spTree>
    <p:extLst>
      <p:ext uri="{BB962C8B-B14F-4D97-AF65-F5344CB8AC3E}">
        <p14:creationId xmlns:p14="http://schemas.microsoft.com/office/powerpoint/2010/main" val="25808345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r>
              <a:rPr lang="en-IN" dirty="0"/>
              <a:t>For a class C network 192.120.33.0, the subnet mask is 255.255.255.224</a:t>
            </a:r>
          </a:p>
          <a:p>
            <a:r>
              <a:rPr lang="en-IN" dirty="0"/>
              <a:t>How many subnets are there?</a:t>
            </a:r>
          </a:p>
          <a:p>
            <a:r>
              <a:rPr lang="en-IN" dirty="0"/>
              <a:t>How many hosts can be connected to this network?</a:t>
            </a:r>
          </a:p>
          <a:p>
            <a:r>
              <a:rPr lang="en-IN" dirty="0"/>
              <a:t>What are the broadcast addresses of each subnet?</a:t>
            </a:r>
          </a:p>
          <a:p>
            <a:endParaRPr lang="en-IN" dirty="0"/>
          </a:p>
        </p:txBody>
      </p:sp>
    </p:spTree>
    <p:extLst>
      <p:ext uri="{BB962C8B-B14F-4D97-AF65-F5344CB8AC3E}">
        <p14:creationId xmlns:p14="http://schemas.microsoft.com/office/powerpoint/2010/main" val="26235885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r>
              <a:rPr lang="en-IN" dirty="0"/>
              <a:t>For a class B network 172.12.0.0, the subnet mask is 255.255.128.0</a:t>
            </a:r>
          </a:p>
          <a:p>
            <a:r>
              <a:rPr lang="en-IN" dirty="0"/>
              <a:t>How many subnets are there?</a:t>
            </a:r>
          </a:p>
          <a:p>
            <a:r>
              <a:rPr lang="en-IN" dirty="0"/>
              <a:t>How many hosts can be connected to this network?</a:t>
            </a:r>
          </a:p>
          <a:p>
            <a:r>
              <a:rPr lang="en-IN" dirty="0"/>
              <a:t>What are the broadcast addresses of each subnet?</a:t>
            </a:r>
          </a:p>
          <a:p>
            <a:endParaRPr lang="en-IN" dirty="0"/>
          </a:p>
        </p:txBody>
      </p:sp>
    </p:spTree>
    <p:extLst>
      <p:ext uri="{BB962C8B-B14F-4D97-AF65-F5344CB8AC3E}">
        <p14:creationId xmlns:p14="http://schemas.microsoft.com/office/powerpoint/2010/main" val="2896526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r>
              <a:rPr lang="en-IN" dirty="0"/>
              <a:t>What if the subnet sizes are different</a:t>
            </a:r>
          </a:p>
          <a:p>
            <a:r>
              <a:rPr lang="en-IN" dirty="0"/>
              <a:t>Instead of dividing the network in 4 equal sized subnets, we want to divide it in 3 subnets</a:t>
            </a:r>
          </a:p>
          <a:p>
            <a:pPr lvl="1"/>
            <a:r>
              <a:rPr lang="en-IN" dirty="0"/>
              <a:t>First subnet is half the size of the block</a:t>
            </a:r>
          </a:p>
          <a:p>
            <a:pPr lvl="1"/>
            <a:r>
              <a:rPr lang="en-IN" dirty="0"/>
              <a:t>2</a:t>
            </a:r>
            <a:r>
              <a:rPr lang="en-IN" baseline="30000" dirty="0"/>
              <a:t>nd</a:t>
            </a:r>
            <a:r>
              <a:rPr lang="en-IN" dirty="0"/>
              <a:t> and 3</a:t>
            </a:r>
            <a:r>
              <a:rPr lang="en-IN" baseline="30000" dirty="0"/>
              <a:t>rd</a:t>
            </a:r>
            <a:r>
              <a:rPr lang="en-IN" dirty="0"/>
              <a:t> subnets are 1/4</a:t>
            </a:r>
            <a:r>
              <a:rPr lang="en-IN" baseline="30000" dirty="0"/>
              <a:t>th</a:t>
            </a:r>
            <a:r>
              <a:rPr lang="en-IN" dirty="0"/>
              <a:t> the size of the block</a:t>
            </a:r>
          </a:p>
          <a:p>
            <a:r>
              <a:rPr lang="en-IN" dirty="0"/>
              <a:t>This is called variable length subnet </a:t>
            </a:r>
          </a:p>
        </p:txBody>
      </p:sp>
    </p:spTree>
    <p:extLst>
      <p:ext uri="{BB962C8B-B14F-4D97-AF65-F5344CB8AC3E}">
        <p14:creationId xmlns:p14="http://schemas.microsoft.com/office/powerpoint/2010/main" val="3904509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a:xfrm>
            <a:off x="165324" y="2478024"/>
            <a:ext cx="7309672" cy="4304516"/>
          </a:xfrm>
        </p:spPr>
        <p:txBody>
          <a:bodyPr>
            <a:normAutofit fontScale="92500" lnSpcReduction="10000"/>
          </a:bodyPr>
          <a:lstStyle/>
          <a:p>
            <a:r>
              <a:rPr lang="en-IN" dirty="0"/>
              <a:t>Consider following address: 192.168.50.0</a:t>
            </a:r>
          </a:p>
          <a:p>
            <a:r>
              <a:rPr lang="en-IN" dirty="0"/>
              <a:t>Divide this network into the subnets as described before</a:t>
            </a:r>
          </a:p>
          <a:p>
            <a:r>
              <a:rPr lang="en-IN" dirty="0"/>
              <a:t>Subnet ID for </a:t>
            </a:r>
          </a:p>
          <a:p>
            <a:pPr lvl="1"/>
            <a:r>
              <a:rPr lang="en-IN" dirty="0"/>
              <a:t>S1: 192.168.50.</a:t>
            </a:r>
            <a:r>
              <a:rPr lang="en-IN" b="1" u="sng" dirty="0"/>
              <a:t>0</a:t>
            </a:r>
            <a:r>
              <a:rPr lang="en-IN" dirty="0"/>
              <a:t>0000000 </a:t>
            </a:r>
            <a:r>
              <a:rPr lang="en-IN" dirty="0" err="1"/>
              <a:t>ie</a:t>
            </a:r>
            <a:r>
              <a:rPr lang="en-IN" dirty="0"/>
              <a:t>. 192.168.50.0</a:t>
            </a:r>
            <a:br>
              <a:rPr lang="en-IN" dirty="0"/>
            </a:br>
            <a:r>
              <a:rPr lang="en-IN" dirty="0"/>
              <a:t>Mask: 255.255.255.128</a:t>
            </a:r>
            <a:endParaRPr lang="en-IN" dirty="0">
              <a:solidFill>
                <a:schemeClr val="accent6"/>
              </a:solidFill>
            </a:endParaRPr>
          </a:p>
          <a:p>
            <a:pPr lvl="1"/>
            <a:r>
              <a:rPr lang="en-IN" dirty="0"/>
              <a:t>S2: 192.168.50.</a:t>
            </a:r>
            <a:r>
              <a:rPr lang="en-IN" b="1" u="sng" dirty="0"/>
              <a:t>10</a:t>
            </a:r>
            <a:r>
              <a:rPr lang="en-IN" dirty="0"/>
              <a:t>000000 </a:t>
            </a:r>
            <a:r>
              <a:rPr lang="en-IN" dirty="0" err="1"/>
              <a:t>ie</a:t>
            </a:r>
            <a:r>
              <a:rPr lang="en-IN" dirty="0"/>
              <a:t>. 192.168.50.128</a:t>
            </a:r>
            <a:br>
              <a:rPr lang="en-IN" dirty="0"/>
            </a:br>
            <a:r>
              <a:rPr lang="en-IN" dirty="0"/>
              <a:t>Mask: 255.255.255.192</a:t>
            </a:r>
            <a:endParaRPr lang="en-IN" dirty="0">
              <a:solidFill>
                <a:schemeClr val="accent6"/>
              </a:solidFill>
            </a:endParaRPr>
          </a:p>
          <a:p>
            <a:pPr lvl="1"/>
            <a:r>
              <a:rPr lang="en-IN" dirty="0"/>
              <a:t>S3: 192.168.50.</a:t>
            </a:r>
            <a:r>
              <a:rPr lang="en-IN" b="1" u="sng" dirty="0"/>
              <a:t>11</a:t>
            </a:r>
            <a:r>
              <a:rPr lang="en-IN" dirty="0"/>
              <a:t>000000 </a:t>
            </a:r>
            <a:r>
              <a:rPr lang="en-IN" dirty="0" err="1"/>
              <a:t>ie</a:t>
            </a:r>
            <a:r>
              <a:rPr lang="en-IN" dirty="0"/>
              <a:t>. 192.168.50.192</a:t>
            </a:r>
          </a:p>
          <a:p>
            <a:pPr lvl="1"/>
            <a:r>
              <a:rPr lang="en-IN" dirty="0"/>
              <a:t>Mask: 255.255.255.192</a:t>
            </a:r>
            <a:endParaRPr lang="en-IN" dirty="0">
              <a:solidFill>
                <a:schemeClr val="accent6"/>
              </a:solidFill>
            </a:endParaRPr>
          </a:p>
        </p:txBody>
      </p:sp>
      <p:pic>
        <p:nvPicPr>
          <p:cNvPr id="4" name="Picture 2" descr="3.5.1 Computer Networks">
            <a:extLst>
              <a:ext uri="{FF2B5EF4-FFF2-40B4-BE49-F238E27FC236}">
                <a16:creationId xmlns:a16="http://schemas.microsoft.com/office/drawing/2014/main" id="{96496A18-ED59-4306-A002-026E076A93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9870" y="2550875"/>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 name="Picture 2" descr="3.5.1 Computer Networks">
            <a:extLst>
              <a:ext uri="{FF2B5EF4-FFF2-40B4-BE49-F238E27FC236}">
                <a16:creationId xmlns:a16="http://schemas.microsoft.com/office/drawing/2014/main" id="{74E83CFC-1598-4963-8AE7-6D415D5A9E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9870" y="2550875"/>
            <a:ext cx="4320325" cy="324024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6DB05D14-BD2F-4E8A-9FBA-8DAD84793B18}"/>
              </a:ext>
            </a:extLst>
          </p:cNvPr>
          <p:cNvCxnSpPr>
            <a:stCxn id="6" idx="0"/>
            <a:endCxn id="6" idx="2"/>
          </p:cNvCxnSpPr>
          <p:nvPr/>
        </p:nvCxnSpPr>
        <p:spPr>
          <a:xfrm>
            <a:off x="9940033" y="2550875"/>
            <a:ext cx="0" cy="3240244"/>
          </a:xfrm>
          <a:prstGeom prst="line">
            <a:avLst/>
          </a:prstGeom>
          <a:ln w="76200">
            <a:solidFill>
              <a:srgbClr val="00B050"/>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314116C-04DB-498B-99FB-DDB8F5CE3FBB}"/>
              </a:ext>
            </a:extLst>
          </p:cNvPr>
          <p:cNvSpPr txBox="1"/>
          <p:nvPr/>
        </p:nvSpPr>
        <p:spPr>
          <a:xfrm>
            <a:off x="7899555" y="2645267"/>
            <a:ext cx="564578" cy="461665"/>
          </a:xfrm>
          <a:prstGeom prst="rect">
            <a:avLst/>
          </a:prstGeom>
          <a:noFill/>
        </p:spPr>
        <p:txBody>
          <a:bodyPr wrap="none" rtlCol="0">
            <a:spAutoFit/>
          </a:bodyPr>
          <a:lstStyle/>
          <a:p>
            <a:r>
              <a:rPr lang="en-IN" sz="2400" b="1" dirty="0">
                <a:solidFill>
                  <a:schemeClr val="accent2"/>
                </a:solidFill>
              </a:rPr>
              <a:t>S1</a:t>
            </a:r>
          </a:p>
        </p:txBody>
      </p:sp>
      <p:sp>
        <p:nvSpPr>
          <p:cNvPr id="9" name="TextBox 8">
            <a:extLst>
              <a:ext uri="{FF2B5EF4-FFF2-40B4-BE49-F238E27FC236}">
                <a16:creationId xmlns:a16="http://schemas.microsoft.com/office/drawing/2014/main" id="{BE63D247-5D1D-4928-AA83-8A237DB8608F}"/>
              </a:ext>
            </a:extLst>
          </p:cNvPr>
          <p:cNvSpPr txBox="1"/>
          <p:nvPr/>
        </p:nvSpPr>
        <p:spPr>
          <a:xfrm>
            <a:off x="11462098" y="2644113"/>
            <a:ext cx="564578" cy="461665"/>
          </a:xfrm>
          <a:prstGeom prst="rect">
            <a:avLst/>
          </a:prstGeom>
          <a:noFill/>
        </p:spPr>
        <p:txBody>
          <a:bodyPr wrap="none" rtlCol="0">
            <a:spAutoFit/>
          </a:bodyPr>
          <a:lstStyle/>
          <a:p>
            <a:r>
              <a:rPr lang="en-IN" sz="2400" b="1" dirty="0">
                <a:solidFill>
                  <a:schemeClr val="accent2"/>
                </a:solidFill>
              </a:rPr>
              <a:t>S2</a:t>
            </a:r>
          </a:p>
        </p:txBody>
      </p:sp>
      <p:cxnSp>
        <p:nvCxnSpPr>
          <p:cNvPr id="11" name="Straight Connector 10">
            <a:extLst>
              <a:ext uri="{FF2B5EF4-FFF2-40B4-BE49-F238E27FC236}">
                <a16:creationId xmlns:a16="http://schemas.microsoft.com/office/drawing/2014/main" id="{4F95C581-9EC9-47CD-98BD-7FEF1CB24066}"/>
              </a:ext>
            </a:extLst>
          </p:cNvPr>
          <p:cNvCxnSpPr>
            <a:stCxn id="6" idx="3"/>
          </p:cNvCxnSpPr>
          <p:nvPr/>
        </p:nvCxnSpPr>
        <p:spPr>
          <a:xfrm flipH="1">
            <a:off x="9940033" y="4170997"/>
            <a:ext cx="2160162" cy="19264"/>
          </a:xfrm>
          <a:prstGeom prst="line">
            <a:avLst/>
          </a:prstGeom>
          <a:ln w="76200">
            <a:solidFill>
              <a:srgbClr val="00B050"/>
            </a:solidFill>
            <a:prstDash val="dash"/>
          </a:ln>
        </p:spPr>
        <p:style>
          <a:lnRef idx="1">
            <a:schemeClr val="accent6"/>
          </a:lnRef>
          <a:fillRef idx="0">
            <a:schemeClr val="accent6"/>
          </a:fillRef>
          <a:effectRef idx="0">
            <a:schemeClr val="accent6"/>
          </a:effectRef>
          <a:fontRef idx="minor">
            <a:schemeClr val="tx1"/>
          </a:fontRef>
        </p:style>
      </p:cxnSp>
      <p:sp>
        <p:nvSpPr>
          <p:cNvPr id="13" name="TextBox 12">
            <a:extLst>
              <a:ext uri="{FF2B5EF4-FFF2-40B4-BE49-F238E27FC236}">
                <a16:creationId xmlns:a16="http://schemas.microsoft.com/office/drawing/2014/main" id="{BB88CA1A-A810-4A55-8A4C-CE47469345C4}"/>
              </a:ext>
            </a:extLst>
          </p:cNvPr>
          <p:cNvSpPr txBox="1"/>
          <p:nvPr/>
        </p:nvSpPr>
        <p:spPr>
          <a:xfrm>
            <a:off x="11462098" y="5213412"/>
            <a:ext cx="564578" cy="461665"/>
          </a:xfrm>
          <a:prstGeom prst="rect">
            <a:avLst/>
          </a:prstGeom>
          <a:noFill/>
        </p:spPr>
        <p:txBody>
          <a:bodyPr wrap="none" rtlCol="0">
            <a:spAutoFit/>
          </a:bodyPr>
          <a:lstStyle/>
          <a:p>
            <a:r>
              <a:rPr lang="en-IN" sz="2400" b="1" dirty="0">
                <a:solidFill>
                  <a:schemeClr val="accent2"/>
                </a:solidFill>
              </a:rPr>
              <a:t>S3</a:t>
            </a:r>
          </a:p>
        </p:txBody>
      </p:sp>
    </p:spTree>
    <p:extLst>
      <p:ext uri="{BB962C8B-B14F-4D97-AF65-F5344CB8AC3E}">
        <p14:creationId xmlns:p14="http://schemas.microsoft.com/office/powerpoint/2010/main" val="15511715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a:xfrm>
            <a:off x="861134" y="2478024"/>
            <a:ext cx="10422562" cy="3694176"/>
          </a:xfrm>
        </p:spPr>
        <p:txBody>
          <a:bodyPr/>
          <a:lstStyle/>
          <a:p>
            <a:pPr marL="0" indent="0" algn="just">
              <a:spcBef>
                <a:spcPct val="50000"/>
              </a:spcBef>
              <a:buNone/>
            </a:pPr>
            <a:r>
              <a:rPr lang="en-US" altLang="en-US" sz="2800" dirty="0">
                <a:latin typeface="Times New Roman" panose="02020603050405020304" pitchFamily="18" charset="0"/>
              </a:rPr>
              <a:t>Use the same logic for Classless Addressing for the following question:</a:t>
            </a:r>
          </a:p>
          <a:p>
            <a:pPr marL="0" indent="0" algn="just">
              <a:spcBef>
                <a:spcPct val="50000"/>
              </a:spcBef>
              <a:buNone/>
            </a:pPr>
            <a:endParaRPr lang="en-US" altLang="en-US" sz="2800" dirty="0">
              <a:latin typeface="Times New Roman" panose="02020603050405020304" pitchFamily="18" charset="0"/>
            </a:endParaRPr>
          </a:p>
          <a:p>
            <a:pPr marL="0" indent="0" algn="just">
              <a:spcBef>
                <a:spcPct val="50000"/>
              </a:spcBef>
              <a:buNone/>
            </a:pPr>
            <a:r>
              <a:rPr lang="en-US" altLang="en-US" sz="2800" dirty="0">
                <a:latin typeface="Times New Roman" panose="02020603050405020304" pitchFamily="18" charset="0"/>
              </a:rPr>
              <a:t>An organization is granted the block 130.34.12.64/26. The organization needs 4 subnets. What is the subnet prefix length?</a:t>
            </a:r>
          </a:p>
        </p:txBody>
      </p:sp>
    </p:spTree>
    <p:extLst>
      <p:ext uri="{BB962C8B-B14F-4D97-AF65-F5344CB8AC3E}">
        <p14:creationId xmlns:p14="http://schemas.microsoft.com/office/powerpoint/2010/main" val="1662660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a:xfrm>
            <a:off x="861134" y="2478024"/>
            <a:ext cx="10422562" cy="4286760"/>
          </a:xfrm>
        </p:spPr>
        <p:txBody>
          <a:bodyPr>
            <a:normAutofit/>
          </a:bodyPr>
          <a:lstStyle/>
          <a:p>
            <a:pPr marL="0" indent="0" algn="just">
              <a:spcBef>
                <a:spcPct val="50000"/>
              </a:spcBef>
              <a:buNone/>
            </a:pPr>
            <a:r>
              <a:rPr lang="en-US" altLang="en-US" sz="2800" dirty="0">
                <a:latin typeface="Times New Roman" panose="02020603050405020304" pitchFamily="18" charset="0"/>
              </a:rPr>
              <a:t>Use the same logic for Classless Addressing for the following question:</a:t>
            </a:r>
          </a:p>
          <a:p>
            <a:pPr marL="0" indent="0" algn="just">
              <a:spcBef>
                <a:spcPct val="50000"/>
              </a:spcBef>
              <a:buNone/>
            </a:pPr>
            <a:endParaRPr lang="en-US" altLang="en-US" sz="2800" dirty="0">
              <a:latin typeface="Times New Roman" panose="02020603050405020304" pitchFamily="18" charset="0"/>
            </a:endParaRPr>
          </a:p>
          <a:p>
            <a:pPr marL="0" indent="0" algn="just">
              <a:spcBef>
                <a:spcPct val="50000"/>
              </a:spcBef>
              <a:buNone/>
            </a:pPr>
            <a:r>
              <a:rPr lang="en-US" altLang="en-US" sz="2800" dirty="0">
                <a:latin typeface="Times New Roman" panose="02020603050405020304" pitchFamily="18" charset="0"/>
              </a:rPr>
              <a:t>An organization is granted the block 130.34.12.64/26. The organization needs 4 subnets. What is the subnet prefix length?</a:t>
            </a:r>
          </a:p>
          <a:p>
            <a:pPr marL="0" indent="0" algn="just">
              <a:spcBef>
                <a:spcPct val="50000"/>
              </a:spcBef>
              <a:buNone/>
            </a:pPr>
            <a:r>
              <a:rPr lang="en-US" altLang="en-US" sz="2800" i="1" dirty="0">
                <a:solidFill>
                  <a:schemeClr val="folHlink"/>
                </a:solidFill>
                <a:latin typeface="Times New Roman" panose="02020603050405020304" pitchFamily="18" charset="0"/>
              </a:rPr>
              <a:t>Solution</a:t>
            </a:r>
            <a:br>
              <a:rPr lang="en-US" altLang="en-US" sz="2800" i="1" dirty="0">
                <a:latin typeface="Times New Roman" panose="02020603050405020304" pitchFamily="18" charset="0"/>
              </a:rPr>
            </a:br>
            <a:r>
              <a:rPr lang="en-US" altLang="en-US" sz="2800" i="1" dirty="0">
                <a:latin typeface="Times New Roman" panose="02020603050405020304" pitchFamily="18" charset="0"/>
              </a:rPr>
              <a:t>We need 4 subnets, which means we need to add two more 1s (</a:t>
            </a:r>
            <a:r>
              <a:rPr lang="en-US" altLang="en-US" sz="2800" i="1" dirty="0">
                <a:solidFill>
                  <a:schemeClr val="hlink"/>
                </a:solidFill>
                <a:latin typeface="Times New Roman" panose="02020603050405020304" pitchFamily="18" charset="0"/>
              </a:rPr>
              <a:t>log</a:t>
            </a:r>
            <a:r>
              <a:rPr lang="en-US" altLang="en-US" sz="2800" i="1" baseline="-25000" dirty="0">
                <a:solidFill>
                  <a:schemeClr val="hlink"/>
                </a:solidFill>
                <a:latin typeface="Times New Roman" panose="02020603050405020304" pitchFamily="18" charset="0"/>
              </a:rPr>
              <a:t>2 </a:t>
            </a:r>
            <a:r>
              <a:rPr lang="en-US" altLang="en-US" sz="2800" i="1" dirty="0">
                <a:solidFill>
                  <a:schemeClr val="hlink"/>
                </a:solidFill>
                <a:latin typeface="Times New Roman" panose="02020603050405020304" pitchFamily="18" charset="0"/>
              </a:rPr>
              <a:t>4 = 2</a:t>
            </a:r>
            <a:r>
              <a:rPr lang="en-US" altLang="en-US" sz="2800" i="1" dirty="0">
                <a:latin typeface="Times New Roman" panose="02020603050405020304" pitchFamily="18" charset="0"/>
              </a:rPr>
              <a:t>) to the site prefix. The subnet prefix is then </a:t>
            </a:r>
            <a:r>
              <a:rPr lang="en-US" altLang="en-US" sz="2800" i="1" dirty="0">
                <a:solidFill>
                  <a:schemeClr val="hlink"/>
                </a:solidFill>
                <a:latin typeface="Times New Roman" panose="02020603050405020304" pitchFamily="18" charset="0"/>
              </a:rPr>
              <a:t>/28</a:t>
            </a:r>
            <a:r>
              <a:rPr lang="en-US" altLang="en-US" sz="2800" i="1" dirty="0">
                <a:latin typeface="Times New Roman" panose="02020603050405020304" pitchFamily="18" charset="0"/>
              </a:rPr>
              <a:t>.</a:t>
            </a:r>
          </a:p>
          <a:p>
            <a:pPr marL="0" indent="0" algn="just">
              <a:spcBef>
                <a:spcPct val="50000"/>
              </a:spcBef>
              <a:buNone/>
            </a:pPr>
            <a:endParaRPr lang="en-US" altLang="en-US" sz="2800" dirty="0">
              <a:latin typeface="Times New Roman" panose="02020603050405020304" pitchFamily="18" charset="0"/>
            </a:endParaRPr>
          </a:p>
        </p:txBody>
      </p:sp>
    </p:spTree>
    <p:extLst>
      <p:ext uri="{BB962C8B-B14F-4D97-AF65-F5344CB8AC3E}">
        <p14:creationId xmlns:p14="http://schemas.microsoft.com/office/powerpoint/2010/main" val="29693879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pPr marL="0" indent="0" algn="just">
              <a:spcBef>
                <a:spcPct val="50000"/>
              </a:spcBef>
              <a:buNone/>
            </a:pPr>
            <a:r>
              <a:rPr lang="en-US" altLang="en-US" sz="2800" dirty="0">
                <a:latin typeface="Times New Roman" panose="02020603050405020304" pitchFamily="18" charset="0"/>
              </a:rPr>
              <a:t>What are the subnet addresses and the range of addresses for each subnet in the previous example?</a:t>
            </a:r>
          </a:p>
        </p:txBody>
      </p:sp>
    </p:spTree>
    <p:extLst>
      <p:ext uri="{BB962C8B-B14F-4D97-AF65-F5344CB8AC3E}">
        <p14:creationId xmlns:p14="http://schemas.microsoft.com/office/powerpoint/2010/main" val="32352445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lstStyle/>
          <a:p>
            <a:pPr marL="0" indent="0" algn="just">
              <a:spcBef>
                <a:spcPct val="50000"/>
              </a:spcBef>
              <a:buNone/>
            </a:pPr>
            <a:r>
              <a:rPr lang="en-US" altLang="en-US" sz="2800" dirty="0">
                <a:latin typeface="Times New Roman" panose="02020603050405020304" pitchFamily="18" charset="0"/>
              </a:rPr>
              <a:t>What are the subnet addresses and the range of addresses for each subnet in the previous example?</a:t>
            </a:r>
          </a:p>
        </p:txBody>
      </p:sp>
      <p:sp>
        <p:nvSpPr>
          <p:cNvPr id="6" name="Rectangle 5">
            <a:extLst>
              <a:ext uri="{FF2B5EF4-FFF2-40B4-BE49-F238E27FC236}">
                <a16:creationId xmlns:a16="http://schemas.microsoft.com/office/drawing/2014/main" id="{997B7C55-248A-4822-B888-CA9BB4958EC7}"/>
              </a:ext>
            </a:extLst>
          </p:cNvPr>
          <p:cNvSpPr>
            <a:spLocks noChangeArrowheads="1"/>
          </p:cNvSpPr>
          <p:nvPr/>
        </p:nvSpPr>
        <p:spPr bwMode="auto">
          <a:xfrm>
            <a:off x="2400300" y="3889375"/>
            <a:ext cx="7391400" cy="2282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400" i="1">
                <a:solidFill>
                  <a:schemeClr val="folHlink"/>
                </a:solidFill>
                <a:latin typeface="Times New Roman" panose="02020603050405020304" pitchFamily="18" charset="0"/>
              </a:rPr>
              <a:t>1.</a:t>
            </a:r>
            <a:r>
              <a:rPr lang="en-US" altLang="en-US" sz="2400" i="1">
                <a:latin typeface="Times New Roman" panose="02020603050405020304" pitchFamily="18" charset="0"/>
              </a:rPr>
              <a:t> The first address in the first subnet is </a:t>
            </a:r>
            <a:r>
              <a:rPr lang="en-US" altLang="en-US" sz="2400" i="1">
                <a:solidFill>
                  <a:schemeClr val="hlink"/>
                </a:solidFill>
                <a:latin typeface="Times New Roman" panose="02020603050405020304" pitchFamily="18" charset="0"/>
              </a:rPr>
              <a:t>130.34.12.64/28</a:t>
            </a:r>
            <a:r>
              <a:rPr lang="en-US" altLang="en-US" sz="2400" i="1">
                <a:latin typeface="Times New Roman" panose="02020603050405020304" pitchFamily="18" charset="0"/>
              </a:rPr>
              <a:t>, using the procedure we showed in the previous examples. Note that the first address of the first subnet is the first address of the block. The last address of the subnet can be found by adding 15 (16 −1) to the first address. The last address is </a:t>
            </a:r>
            <a:r>
              <a:rPr lang="en-US" altLang="en-US" sz="2400" i="1">
                <a:solidFill>
                  <a:schemeClr val="hlink"/>
                </a:solidFill>
                <a:latin typeface="Times New Roman" panose="02020603050405020304" pitchFamily="18" charset="0"/>
              </a:rPr>
              <a:t>130.34.12.79/28</a:t>
            </a:r>
            <a:r>
              <a:rPr lang="en-US" altLang="en-US" sz="2400" i="1">
                <a:solidFill>
                  <a:schemeClr val="folHlink"/>
                </a:solidFill>
                <a:latin typeface="Times New Roman" panose="02020603050405020304" pitchFamily="18" charset="0"/>
              </a:rPr>
              <a:t>.</a:t>
            </a:r>
          </a:p>
        </p:txBody>
      </p:sp>
    </p:spTree>
    <p:extLst>
      <p:ext uri="{BB962C8B-B14F-4D97-AF65-F5344CB8AC3E}">
        <p14:creationId xmlns:p14="http://schemas.microsoft.com/office/powerpoint/2010/main" val="23292038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00E5D-1B70-470B-B944-D4DEB25524D6}"/>
              </a:ext>
            </a:extLst>
          </p:cNvPr>
          <p:cNvSpPr>
            <a:spLocks noGrp="1"/>
          </p:cNvSpPr>
          <p:nvPr>
            <p:ph type="title"/>
          </p:nvPr>
        </p:nvSpPr>
        <p:spPr/>
        <p:txBody>
          <a:bodyPr/>
          <a:lstStyle/>
          <a:p>
            <a:r>
              <a:rPr lang="en-IN" dirty="0"/>
              <a:t>Subnet</a:t>
            </a:r>
          </a:p>
        </p:txBody>
      </p:sp>
      <p:sp>
        <p:nvSpPr>
          <p:cNvPr id="8" name="Rectangle 7">
            <a:extLst>
              <a:ext uri="{FF2B5EF4-FFF2-40B4-BE49-F238E27FC236}">
                <a16:creationId xmlns:a16="http://schemas.microsoft.com/office/drawing/2014/main" id="{8DE48F3B-598C-4DDF-B297-CECEDC3EE87B}"/>
              </a:ext>
            </a:extLst>
          </p:cNvPr>
          <p:cNvSpPr>
            <a:spLocks noChangeArrowheads="1"/>
          </p:cNvSpPr>
          <p:nvPr/>
        </p:nvSpPr>
        <p:spPr bwMode="auto">
          <a:xfrm>
            <a:off x="798619" y="2660106"/>
            <a:ext cx="1088402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400" i="1" dirty="0">
                <a:solidFill>
                  <a:schemeClr val="folHlink"/>
                </a:solidFill>
                <a:latin typeface="Times New Roman" panose="02020603050405020304" pitchFamily="18" charset="0"/>
              </a:rPr>
              <a:t>2</a:t>
            </a:r>
            <a:r>
              <a:rPr lang="en-US" altLang="en-US" sz="2400" i="1" dirty="0">
                <a:latin typeface="Times New Roman" panose="02020603050405020304" pitchFamily="18" charset="0"/>
              </a:rPr>
              <a:t>.The first address in the second subnet is 130.34.12.80/28; it is found by adding 1 to the last address of the previous subnet. Again adding 15 to the first address, we obtain the last address, </a:t>
            </a:r>
            <a:r>
              <a:rPr lang="en-US" altLang="en-US" sz="2400" i="1" dirty="0">
                <a:solidFill>
                  <a:schemeClr val="hlink"/>
                </a:solidFill>
                <a:latin typeface="Times New Roman" panose="02020603050405020304" pitchFamily="18" charset="0"/>
              </a:rPr>
              <a:t>130.34.12.95/28</a:t>
            </a:r>
            <a:r>
              <a:rPr lang="en-US" altLang="en-US" sz="2400" i="1" dirty="0">
                <a:latin typeface="Times New Roman" panose="02020603050405020304" pitchFamily="18" charset="0"/>
              </a:rPr>
              <a:t>.</a:t>
            </a:r>
          </a:p>
        </p:txBody>
      </p:sp>
      <p:sp>
        <p:nvSpPr>
          <p:cNvPr id="10" name="Rectangle 9">
            <a:extLst>
              <a:ext uri="{FF2B5EF4-FFF2-40B4-BE49-F238E27FC236}">
                <a16:creationId xmlns:a16="http://schemas.microsoft.com/office/drawing/2014/main" id="{1B4897DF-A407-45FA-818A-36F11C9D1092}"/>
              </a:ext>
            </a:extLst>
          </p:cNvPr>
          <p:cNvSpPr>
            <a:spLocks noChangeArrowheads="1"/>
          </p:cNvSpPr>
          <p:nvPr/>
        </p:nvSpPr>
        <p:spPr bwMode="auto">
          <a:xfrm>
            <a:off x="798619" y="4209532"/>
            <a:ext cx="10884023"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400" i="1" dirty="0">
                <a:solidFill>
                  <a:schemeClr val="folHlink"/>
                </a:solidFill>
                <a:latin typeface="Times New Roman" panose="02020603050405020304" pitchFamily="18" charset="0"/>
              </a:rPr>
              <a:t>3.</a:t>
            </a:r>
            <a:r>
              <a:rPr lang="en-US" altLang="en-US" sz="2400" i="1" dirty="0">
                <a:latin typeface="Times New Roman" panose="02020603050405020304" pitchFamily="18" charset="0"/>
              </a:rPr>
              <a:t> Similarly, we find the first address of the third subnet to be </a:t>
            </a:r>
            <a:r>
              <a:rPr lang="en-US" altLang="en-US" sz="2400" i="1" dirty="0">
                <a:solidFill>
                  <a:schemeClr val="hlink"/>
                </a:solidFill>
                <a:latin typeface="Times New Roman" panose="02020603050405020304" pitchFamily="18" charset="0"/>
              </a:rPr>
              <a:t>130.34.12.96/28</a:t>
            </a:r>
            <a:r>
              <a:rPr lang="en-US" altLang="en-US" sz="2400" i="1" dirty="0">
                <a:latin typeface="Times New Roman" panose="02020603050405020304" pitchFamily="18" charset="0"/>
              </a:rPr>
              <a:t> and the last to be </a:t>
            </a:r>
            <a:r>
              <a:rPr lang="en-US" altLang="en-US" sz="2400" i="1" dirty="0">
                <a:solidFill>
                  <a:schemeClr val="hlink"/>
                </a:solidFill>
                <a:latin typeface="Times New Roman" panose="02020603050405020304" pitchFamily="18" charset="0"/>
              </a:rPr>
              <a:t>130.34.12.111/28</a:t>
            </a:r>
            <a:r>
              <a:rPr lang="en-US" altLang="en-US" sz="2400" i="1" dirty="0">
                <a:latin typeface="Times New Roman" panose="02020603050405020304" pitchFamily="18" charset="0"/>
              </a:rPr>
              <a:t>.</a:t>
            </a:r>
          </a:p>
        </p:txBody>
      </p:sp>
      <p:sp>
        <p:nvSpPr>
          <p:cNvPr id="12" name="Rectangle 11">
            <a:extLst>
              <a:ext uri="{FF2B5EF4-FFF2-40B4-BE49-F238E27FC236}">
                <a16:creationId xmlns:a16="http://schemas.microsoft.com/office/drawing/2014/main" id="{4E9DF8C6-2522-4DFD-873C-8A494FF4124E}"/>
              </a:ext>
            </a:extLst>
          </p:cNvPr>
          <p:cNvSpPr>
            <a:spLocks noChangeArrowheads="1"/>
          </p:cNvSpPr>
          <p:nvPr/>
        </p:nvSpPr>
        <p:spPr bwMode="auto">
          <a:xfrm>
            <a:off x="798620" y="5527924"/>
            <a:ext cx="1088402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n-ea"/>
                <a:cs typeface="+mn-cs"/>
              </a:defRPr>
            </a:lvl5pPr>
            <a:lvl6pPr marL="2286000" algn="l" defTabSz="914400" rtl="0" eaLnBrk="1" latinLnBrk="0" hangingPunct="1">
              <a:defRPr b="1" kern="1200">
                <a:solidFill>
                  <a:schemeClr val="tx1"/>
                </a:solidFill>
                <a:latin typeface="Tahoma" panose="020B0604030504040204" pitchFamily="34" charset="0"/>
                <a:ea typeface="+mn-ea"/>
                <a:cs typeface="+mn-cs"/>
              </a:defRPr>
            </a:lvl6pPr>
            <a:lvl7pPr marL="2743200" algn="l" defTabSz="914400" rtl="0" eaLnBrk="1" latinLnBrk="0" hangingPunct="1">
              <a:defRPr b="1" kern="1200">
                <a:solidFill>
                  <a:schemeClr val="tx1"/>
                </a:solidFill>
                <a:latin typeface="Tahoma" panose="020B0604030504040204" pitchFamily="34" charset="0"/>
                <a:ea typeface="+mn-ea"/>
                <a:cs typeface="+mn-cs"/>
              </a:defRPr>
            </a:lvl7pPr>
            <a:lvl8pPr marL="3200400" algn="l" defTabSz="914400" rtl="0" eaLnBrk="1" latinLnBrk="0" hangingPunct="1">
              <a:defRPr b="1" kern="1200">
                <a:solidFill>
                  <a:schemeClr val="tx1"/>
                </a:solidFill>
                <a:latin typeface="Tahoma" panose="020B0604030504040204" pitchFamily="34" charset="0"/>
                <a:ea typeface="+mn-ea"/>
                <a:cs typeface="+mn-cs"/>
              </a:defRPr>
            </a:lvl8pPr>
            <a:lvl9pPr marL="3657600" algn="l" defTabSz="914400" rtl="0" eaLnBrk="1" latinLnBrk="0" hangingPunct="1">
              <a:defRPr b="1" kern="1200">
                <a:solidFill>
                  <a:schemeClr val="tx1"/>
                </a:solidFill>
                <a:latin typeface="Tahoma" panose="020B0604030504040204" pitchFamily="34" charset="0"/>
                <a:ea typeface="+mn-ea"/>
                <a:cs typeface="+mn-cs"/>
              </a:defRPr>
            </a:lvl9pPr>
          </a:lstStyle>
          <a:p>
            <a:pPr algn="just">
              <a:spcBef>
                <a:spcPct val="50000"/>
              </a:spcBef>
            </a:pPr>
            <a:r>
              <a:rPr lang="en-US" altLang="en-US" sz="2400" i="1" dirty="0">
                <a:solidFill>
                  <a:schemeClr val="folHlink"/>
                </a:solidFill>
                <a:latin typeface="Times New Roman" panose="02020603050405020304" pitchFamily="18" charset="0"/>
              </a:rPr>
              <a:t>4.</a:t>
            </a:r>
            <a:r>
              <a:rPr lang="en-US" altLang="en-US" sz="2400" i="1" dirty="0">
                <a:latin typeface="Times New Roman" panose="02020603050405020304" pitchFamily="18" charset="0"/>
              </a:rPr>
              <a:t> Similarly, we find the first address of the fourth subnet to be </a:t>
            </a:r>
            <a:r>
              <a:rPr lang="en-US" altLang="en-US" sz="2400" i="1" dirty="0">
                <a:solidFill>
                  <a:schemeClr val="hlink"/>
                </a:solidFill>
                <a:latin typeface="Times New Roman" panose="02020603050405020304" pitchFamily="18" charset="0"/>
              </a:rPr>
              <a:t>130.34.12.112/28</a:t>
            </a:r>
            <a:r>
              <a:rPr lang="en-US" altLang="en-US" sz="2400" i="1" dirty="0">
                <a:latin typeface="Times New Roman" panose="02020603050405020304" pitchFamily="18" charset="0"/>
              </a:rPr>
              <a:t> and the last to be </a:t>
            </a:r>
            <a:r>
              <a:rPr lang="en-US" altLang="en-US" sz="2400" i="1" dirty="0">
                <a:solidFill>
                  <a:schemeClr val="hlink"/>
                </a:solidFill>
                <a:latin typeface="Times New Roman" panose="02020603050405020304" pitchFamily="18" charset="0"/>
              </a:rPr>
              <a:t>130.34.12.127/28.</a:t>
            </a:r>
          </a:p>
        </p:txBody>
      </p:sp>
    </p:spTree>
    <p:extLst>
      <p:ext uri="{BB962C8B-B14F-4D97-AF65-F5344CB8AC3E}">
        <p14:creationId xmlns:p14="http://schemas.microsoft.com/office/powerpoint/2010/main" val="3706459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7D41-25E1-4C23-BE3D-B2D9FE8C11F6}"/>
              </a:ext>
            </a:extLst>
          </p:cNvPr>
          <p:cNvSpPr>
            <a:spLocks noGrp="1"/>
          </p:cNvSpPr>
          <p:nvPr>
            <p:ph type="title"/>
          </p:nvPr>
        </p:nvSpPr>
        <p:spPr/>
        <p:txBody>
          <a:bodyPr/>
          <a:lstStyle/>
          <a:p>
            <a:r>
              <a:rPr lang="en-US" dirty="0"/>
              <a:t>Subnet </a:t>
            </a:r>
            <a:endParaRPr lang="en-IN" dirty="0"/>
          </a:p>
        </p:txBody>
      </p:sp>
      <p:sp>
        <p:nvSpPr>
          <p:cNvPr id="3" name="Content Placeholder 2">
            <a:extLst>
              <a:ext uri="{FF2B5EF4-FFF2-40B4-BE49-F238E27FC236}">
                <a16:creationId xmlns:a16="http://schemas.microsoft.com/office/drawing/2014/main" id="{49095540-DD77-4179-8C32-F441E57D2FBD}"/>
              </a:ext>
            </a:extLst>
          </p:cNvPr>
          <p:cNvSpPr>
            <a:spLocks noGrp="1"/>
          </p:cNvSpPr>
          <p:nvPr>
            <p:ph idx="1"/>
          </p:nvPr>
        </p:nvSpPr>
        <p:spPr/>
        <p:txBody>
          <a:bodyPr>
            <a:normAutofit fontScale="85000" lnSpcReduction="20000"/>
          </a:bodyPr>
          <a:lstStyle/>
          <a:p>
            <a:pPr marL="0" indent="0" algn="just">
              <a:spcBef>
                <a:spcPct val="50000"/>
              </a:spcBef>
              <a:buNone/>
            </a:pPr>
            <a:r>
              <a:rPr lang="en-US" altLang="en-US" sz="2800" dirty="0">
                <a:latin typeface="Times New Roman" panose="02020603050405020304" pitchFamily="18" charset="0"/>
              </a:rPr>
              <a:t>An organization is granted a block of addresses with the beginning address 14.24.74.0/24. There are 2</a:t>
            </a:r>
            <a:r>
              <a:rPr lang="en-US" altLang="en-US" sz="2800" baseline="30000" dirty="0">
                <a:latin typeface="Times New Roman" panose="02020603050405020304" pitchFamily="18" charset="0"/>
              </a:rPr>
              <a:t>32−24</a:t>
            </a:r>
            <a:r>
              <a:rPr lang="en-US" altLang="en-US" sz="2800" dirty="0">
                <a:latin typeface="Times New Roman" panose="02020603050405020304" pitchFamily="18" charset="0"/>
              </a:rPr>
              <a:t>= 256 addresses in this block. The organization needs to have 11 subnets as shown below:	</a:t>
            </a:r>
          </a:p>
          <a:p>
            <a:pPr marL="0" indent="0" algn="just">
              <a:spcBef>
                <a:spcPct val="50000"/>
              </a:spcBef>
              <a:buNone/>
            </a:pPr>
            <a:r>
              <a:rPr lang="en-US" altLang="en-US" sz="2800" dirty="0">
                <a:latin typeface="Times New Roman" panose="02020603050405020304" pitchFamily="18" charset="0"/>
              </a:rPr>
              <a:t>	a. two subnets, each with 64 addresses.</a:t>
            </a:r>
          </a:p>
          <a:p>
            <a:pPr marL="0" indent="0" algn="just">
              <a:spcBef>
                <a:spcPct val="50000"/>
              </a:spcBef>
              <a:buNone/>
            </a:pPr>
            <a:r>
              <a:rPr lang="en-US" altLang="en-US" sz="2800" dirty="0">
                <a:latin typeface="Times New Roman" panose="02020603050405020304" pitchFamily="18" charset="0"/>
              </a:rPr>
              <a:t>	b. two subnets, each with 32 addresses.</a:t>
            </a:r>
          </a:p>
          <a:p>
            <a:pPr marL="0" indent="0" algn="just">
              <a:spcBef>
                <a:spcPct val="50000"/>
              </a:spcBef>
              <a:buNone/>
            </a:pPr>
            <a:r>
              <a:rPr lang="en-US" altLang="en-US" sz="2800" dirty="0">
                <a:latin typeface="Times New Roman" panose="02020603050405020304" pitchFamily="18" charset="0"/>
              </a:rPr>
              <a:t>	c. three subnets, each with 16 addresses.</a:t>
            </a:r>
          </a:p>
          <a:p>
            <a:pPr marL="0" indent="0" algn="just">
              <a:spcBef>
                <a:spcPct val="50000"/>
              </a:spcBef>
              <a:buNone/>
            </a:pPr>
            <a:r>
              <a:rPr lang="en-US" altLang="en-US" sz="2800" dirty="0">
                <a:latin typeface="Times New Roman" panose="02020603050405020304" pitchFamily="18" charset="0"/>
              </a:rPr>
              <a:t>	d. four subnets, each with 4 addresses.</a:t>
            </a:r>
          </a:p>
          <a:p>
            <a:pPr marL="0" indent="0" algn="just">
              <a:spcBef>
                <a:spcPct val="50000"/>
              </a:spcBef>
              <a:buNone/>
            </a:pPr>
            <a:r>
              <a:rPr lang="en-US" altLang="en-US" sz="2800" dirty="0">
                <a:latin typeface="Times New Roman" panose="02020603050405020304" pitchFamily="18" charset="0"/>
              </a:rPr>
              <a:t>Design the subnets.</a:t>
            </a:r>
          </a:p>
        </p:txBody>
      </p:sp>
    </p:spTree>
    <p:extLst>
      <p:ext uri="{BB962C8B-B14F-4D97-AF65-F5344CB8AC3E}">
        <p14:creationId xmlns:p14="http://schemas.microsoft.com/office/powerpoint/2010/main" val="2616456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39E7C-07CC-4D22-BB30-7EE5D664CB71}"/>
              </a:ext>
            </a:extLst>
          </p:cNvPr>
          <p:cNvSpPr>
            <a:spLocks noGrp="1"/>
          </p:cNvSpPr>
          <p:nvPr>
            <p:ph type="title"/>
          </p:nvPr>
        </p:nvSpPr>
        <p:spPr/>
        <p:txBody>
          <a:bodyPr/>
          <a:lstStyle/>
          <a:p>
            <a:r>
              <a:rPr lang="en-US" dirty="0"/>
              <a:t>Solution?</a:t>
            </a:r>
            <a:endParaRPr lang="en-IN" dirty="0"/>
          </a:p>
        </p:txBody>
      </p:sp>
      <p:sp>
        <p:nvSpPr>
          <p:cNvPr id="3" name="Content Placeholder 2">
            <a:extLst>
              <a:ext uri="{FF2B5EF4-FFF2-40B4-BE49-F238E27FC236}">
                <a16:creationId xmlns:a16="http://schemas.microsoft.com/office/drawing/2014/main" id="{ED671852-A125-4DB7-BAE5-3E1F8E032012}"/>
              </a:ext>
            </a:extLst>
          </p:cNvPr>
          <p:cNvSpPr>
            <a:spLocks noGrp="1"/>
          </p:cNvSpPr>
          <p:nvPr>
            <p:ph idx="1"/>
          </p:nvPr>
        </p:nvSpPr>
        <p:spPr/>
        <p:txBody>
          <a:bodyPr/>
          <a:lstStyle/>
          <a:p>
            <a:pPr marL="0" indent="0">
              <a:buNone/>
            </a:pPr>
            <a:r>
              <a:rPr lang="en-US" dirty="0"/>
              <a:t>Classless Addressing</a:t>
            </a:r>
          </a:p>
          <a:p>
            <a:r>
              <a:rPr lang="en-US" dirty="0"/>
              <a:t>Introduced in 1993</a:t>
            </a:r>
          </a:p>
          <a:p>
            <a:r>
              <a:rPr lang="en-US" dirty="0"/>
              <a:t>No classes, only blocks</a:t>
            </a:r>
          </a:p>
          <a:p>
            <a:r>
              <a:rPr lang="en-US" dirty="0"/>
              <a:t>Managed by IANA </a:t>
            </a:r>
            <a:r>
              <a:rPr lang="en-US" dirty="0" err="1"/>
              <a:t>ie</a:t>
            </a:r>
            <a:r>
              <a:rPr lang="en-US" dirty="0"/>
              <a:t>. Internet Assigned Number Authority</a:t>
            </a:r>
          </a:p>
          <a:p>
            <a:endParaRPr lang="en-US" dirty="0"/>
          </a:p>
          <a:p>
            <a:endParaRPr lang="en-IN" dirty="0"/>
          </a:p>
        </p:txBody>
      </p:sp>
    </p:spTree>
    <p:extLst>
      <p:ext uri="{BB962C8B-B14F-4D97-AF65-F5344CB8AC3E}">
        <p14:creationId xmlns:p14="http://schemas.microsoft.com/office/powerpoint/2010/main" val="7272258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838F3-42E3-43E5-BC55-F0B71A0D249C}"/>
              </a:ext>
            </a:extLst>
          </p:cNvPr>
          <p:cNvSpPr>
            <a:spLocks noGrp="1"/>
          </p:cNvSpPr>
          <p:nvPr>
            <p:ph type="title"/>
          </p:nvPr>
        </p:nvSpPr>
        <p:spPr/>
        <p:txBody>
          <a:bodyPr/>
          <a:lstStyle/>
          <a:p>
            <a:r>
              <a:rPr lang="en-US" dirty="0"/>
              <a:t>Network Address Translation (NAT)</a:t>
            </a:r>
            <a:endParaRPr lang="en-IN" dirty="0"/>
          </a:p>
        </p:txBody>
      </p:sp>
      <p:sp>
        <p:nvSpPr>
          <p:cNvPr id="3" name="Content Placeholder 2">
            <a:extLst>
              <a:ext uri="{FF2B5EF4-FFF2-40B4-BE49-F238E27FC236}">
                <a16:creationId xmlns:a16="http://schemas.microsoft.com/office/drawing/2014/main" id="{B5C16351-BD06-4E63-B87C-DD82493E502A}"/>
              </a:ext>
            </a:extLst>
          </p:cNvPr>
          <p:cNvSpPr>
            <a:spLocks noGrp="1"/>
          </p:cNvSpPr>
          <p:nvPr>
            <p:ph idx="1"/>
          </p:nvPr>
        </p:nvSpPr>
        <p:spPr/>
        <p:txBody>
          <a:bodyPr/>
          <a:lstStyle/>
          <a:p>
            <a:r>
              <a:rPr lang="en-US" dirty="0"/>
              <a:t>Number of devices connected to internet is ever increasing</a:t>
            </a:r>
          </a:p>
          <a:p>
            <a:r>
              <a:rPr lang="en-US" dirty="0"/>
              <a:t>Shortage of addresses</a:t>
            </a:r>
          </a:p>
          <a:p>
            <a:r>
              <a:rPr lang="en-US" dirty="0"/>
              <a:t>Solution: NAT</a:t>
            </a:r>
          </a:p>
          <a:p>
            <a:pPr lvl="1"/>
            <a:r>
              <a:rPr lang="en-US" dirty="0"/>
              <a:t>NAT enables a user to have a large set of addresses internally and one address, or a small set of addresses, externally</a:t>
            </a:r>
          </a:p>
          <a:p>
            <a:pPr lvl="1"/>
            <a:r>
              <a:rPr lang="en-US" dirty="0"/>
              <a:t>The traffic inside can use the large set; the traffic outside, the small set</a:t>
            </a:r>
            <a:endParaRPr lang="en-IN" dirty="0"/>
          </a:p>
        </p:txBody>
      </p:sp>
    </p:spTree>
    <p:extLst>
      <p:ext uri="{BB962C8B-B14F-4D97-AF65-F5344CB8AC3E}">
        <p14:creationId xmlns:p14="http://schemas.microsoft.com/office/powerpoint/2010/main" val="1407676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838F3-42E3-43E5-BC55-F0B71A0D249C}"/>
              </a:ext>
            </a:extLst>
          </p:cNvPr>
          <p:cNvSpPr>
            <a:spLocks noGrp="1"/>
          </p:cNvSpPr>
          <p:nvPr>
            <p:ph type="title"/>
          </p:nvPr>
        </p:nvSpPr>
        <p:spPr/>
        <p:txBody>
          <a:bodyPr/>
          <a:lstStyle/>
          <a:p>
            <a:r>
              <a:rPr lang="en-US" dirty="0"/>
              <a:t>Network Address Translation (NAT)</a:t>
            </a:r>
            <a:endParaRPr lang="en-IN" dirty="0"/>
          </a:p>
        </p:txBody>
      </p:sp>
      <p:sp>
        <p:nvSpPr>
          <p:cNvPr id="3" name="Content Placeholder 2">
            <a:extLst>
              <a:ext uri="{FF2B5EF4-FFF2-40B4-BE49-F238E27FC236}">
                <a16:creationId xmlns:a16="http://schemas.microsoft.com/office/drawing/2014/main" id="{B5C16351-BD06-4E63-B87C-DD82493E502A}"/>
              </a:ext>
            </a:extLst>
          </p:cNvPr>
          <p:cNvSpPr>
            <a:spLocks noGrp="1"/>
          </p:cNvSpPr>
          <p:nvPr>
            <p:ph idx="1"/>
          </p:nvPr>
        </p:nvSpPr>
        <p:spPr/>
        <p:txBody>
          <a:bodyPr>
            <a:normAutofit fontScale="92500" lnSpcReduction="20000"/>
          </a:bodyPr>
          <a:lstStyle/>
          <a:p>
            <a:r>
              <a:rPr lang="en-US" altLang="en-US" i="1" dirty="0"/>
              <a:t>Private IP </a:t>
            </a:r>
            <a:r>
              <a:rPr lang="en-US" altLang="en-US" dirty="0"/>
              <a:t>network is an IP network that is not directly connected to the Internet</a:t>
            </a:r>
          </a:p>
          <a:p>
            <a:r>
              <a:rPr lang="en-US" altLang="en-US" dirty="0"/>
              <a:t>IP addresses in a private network can be assigned arbitrarily </a:t>
            </a:r>
          </a:p>
          <a:p>
            <a:pPr lvl="1"/>
            <a:r>
              <a:rPr lang="en-US" altLang="en-US" dirty="0"/>
              <a:t>Not registered and not guaranteed to be globally unique</a:t>
            </a:r>
          </a:p>
          <a:p>
            <a:r>
              <a:rPr lang="en-US" altLang="en-US" dirty="0"/>
              <a:t>Generally, private networks use addresses from the following address ranges (</a:t>
            </a:r>
            <a:r>
              <a:rPr lang="en-US" altLang="en-US" i="1" dirty="0"/>
              <a:t>non-routable addresses</a:t>
            </a:r>
            <a:r>
              <a:rPr lang="en-US" altLang="en-US" dirty="0"/>
              <a:t>): </a:t>
            </a:r>
          </a:p>
          <a:p>
            <a:pPr lvl="1"/>
            <a:r>
              <a:rPr lang="en-US" altLang="en-US" sz="2000" dirty="0"/>
              <a:t>10.0.0.0 – 10.255.255.255</a:t>
            </a:r>
          </a:p>
          <a:p>
            <a:pPr lvl="1"/>
            <a:r>
              <a:rPr lang="en-US" altLang="en-US" sz="2000" dirty="0"/>
              <a:t>172.16.0.0 – 172.31.255.255</a:t>
            </a:r>
          </a:p>
          <a:p>
            <a:pPr lvl="1"/>
            <a:r>
              <a:rPr lang="en-US" altLang="en-US" sz="2000" dirty="0"/>
              <a:t>192.168.0.0 – 192.168.255.255</a:t>
            </a:r>
          </a:p>
        </p:txBody>
      </p:sp>
    </p:spTree>
    <p:extLst>
      <p:ext uri="{BB962C8B-B14F-4D97-AF65-F5344CB8AC3E}">
        <p14:creationId xmlns:p14="http://schemas.microsoft.com/office/powerpoint/2010/main" val="8186150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838F3-42E3-43E5-BC55-F0B71A0D249C}"/>
              </a:ext>
            </a:extLst>
          </p:cNvPr>
          <p:cNvSpPr>
            <a:spLocks noGrp="1"/>
          </p:cNvSpPr>
          <p:nvPr>
            <p:ph type="title"/>
          </p:nvPr>
        </p:nvSpPr>
        <p:spPr/>
        <p:txBody>
          <a:bodyPr/>
          <a:lstStyle/>
          <a:p>
            <a:r>
              <a:rPr lang="en-US" dirty="0"/>
              <a:t>Network Address Translation (NAT)</a:t>
            </a:r>
            <a:endParaRPr lang="en-IN" dirty="0"/>
          </a:p>
        </p:txBody>
      </p:sp>
      <p:pic>
        <p:nvPicPr>
          <p:cNvPr id="5" name="Picture 4">
            <a:extLst>
              <a:ext uri="{FF2B5EF4-FFF2-40B4-BE49-F238E27FC236}">
                <a16:creationId xmlns:a16="http://schemas.microsoft.com/office/drawing/2014/main" id="{D5A8A3F2-F770-473A-915C-BD8451C95709}"/>
              </a:ext>
            </a:extLst>
          </p:cNvPr>
          <p:cNvPicPr>
            <a:picLocks noChangeAspect="1"/>
          </p:cNvPicPr>
          <p:nvPr/>
        </p:nvPicPr>
        <p:blipFill>
          <a:blip r:embed="rId2"/>
          <a:stretch>
            <a:fillRect/>
          </a:stretch>
        </p:blipFill>
        <p:spPr>
          <a:xfrm>
            <a:off x="1901523" y="2656332"/>
            <a:ext cx="7909560" cy="3337560"/>
          </a:xfrm>
          <a:prstGeom prst="rect">
            <a:avLst/>
          </a:prstGeom>
        </p:spPr>
      </p:pic>
    </p:spTree>
    <p:extLst>
      <p:ext uri="{BB962C8B-B14F-4D97-AF65-F5344CB8AC3E}">
        <p14:creationId xmlns:p14="http://schemas.microsoft.com/office/powerpoint/2010/main" val="34163283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67F24-AE89-4CDB-9924-127302B72125}"/>
              </a:ext>
            </a:extLst>
          </p:cNvPr>
          <p:cNvSpPr>
            <a:spLocks noGrp="1"/>
          </p:cNvSpPr>
          <p:nvPr>
            <p:ph type="title"/>
          </p:nvPr>
        </p:nvSpPr>
        <p:spPr/>
        <p:txBody>
          <a:bodyPr/>
          <a:lstStyle/>
          <a:p>
            <a:r>
              <a:rPr lang="en-US" dirty="0"/>
              <a:t>Network Address Translation (NAT)</a:t>
            </a:r>
            <a:endParaRPr lang="en-IN" dirty="0"/>
          </a:p>
        </p:txBody>
      </p:sp>
      <p:sp>
        <p:nvSpPr>
          <p:cNvPr id="3" name="Content Placeholder 2">
            <a:extLst>
              <a:ext uri="{FF2B5EF4-FFF2-40B4-BE49-F238E27FC236}">
                <a16:creationId xmlns:a16="http://schemas.microsoft.com/office/drawing/2014/main" id="{917D291B-3C54-48AD-AABB-6D578180A4BF}"/>
              </a:ext>
            </a:extLst>
          </p:cNvPr>
          <p:cNvSpPr>
            <a:spLocks noGrp="1"/>
          </p:cNvSpPr>
          <p:nvPr>
            <p:ph idx="1"/>
          </p:nvPr>
        </p:nvSpPr>
        <p:spPr/>
        <p:txBody>
          <a:bodyPr/>
          <a:lstStyle/>
          <a:p>
            <a:r>
              <a:rPr lang="en-US" dirty="0"/>
              <a:t>All the outgoing packets go through the NAT router, which replaces the source address in the packet with the global NAT address</a:t>
            </a:r>
          </a:p>
          <a:p>
            <a:r>
              <a:rPr lang="en-US" dirty="0"/>
              <a:t>All incoming packets also pass through the NAT router, which replaces the destination address in the packet (the NAT router global address) with the appropriate private address</a:t>
            </a:r>
            <a:endParaRPr lang="en-IN" dirty="0"/>
          </a:p>
        </p:txBody>
      </p:sp>
    </p:spTree>
    <p:extLst>
      <p:ext uri="{BB962C8B-B14F-4D97-AF65-F5344CB8AC3E}">
        <p14:creationId xmlns:p14="http://schemas.microsoft.com/office/powerpoint/2010/main" val="41146926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11E18-2D50-43BF-AC5C-13CF92283FBF}"/>
              </a:ext>
            </a:extLst>
          </p:cNvPr>
          <p:cNvSpPr>
            <a:spLocks noGrp="1"/>
          </p:cNvSpPr>
          <p:nvPr>
            <p:ph type="title"/>
          </p:nvPr>
        </p:nvSpPr>
        <p:spPr/>
        <p:txBody>
          <a:bodyPr/>
          <a:lstStyle/>
          <a:p>
            <a:r>
              <a:rPr lang="en-US" dirty="0"/>
              <a:t>Network Address Translation (NAT)</a:t>
            </a:r>
            <a:endParaRPr lang="en-IN" dirty="0"/>
          </a:p>
        </p:txBody>
      </p:sp>
      <p:sp>
        <p:nvSpPr>
          <p:cNvPr id="3" name="Content Placeholder 2">
            <a:extLst>
              <a:ext uri="{FF2B5EF4-FFF2-40B4-BE49-F238E27FC236}">
                <a16:creationId xmlns:a16="http://schemas.microsoft.com/office/drawing/2014/main" id="{B2E0FC1B-20DC-4441-A28E-34DE4913CD51}"/>
              </a:ext>
            </a:extLst>
          </p:cNvPr>
          <p:cNvSpPr>
            <a:spLocks noGrp="1"/>
          </p:cNvSpPr>
          <p:nvPr>
            <p:ph idx="1"/>
          </p:nvPr>
        </p:nvSpPr>
        <p:spPr/>
        <p:txBody>
          <a:bodyPr>
            <a:noAutofit/>
          </a:bodyPr>
          <a:lstStyle/>
          <a:p>
            <a:r>
              <a:rPr lang="en-US" altLang="en-US" sz="2000" dirty="0"/>
              <a:t>NAT device has address translation table</a:t>
            </a:r>
          </a:p>
          <a:p>
            <a:r>
              <a:rPr lang="en-US" altLang="en-US" sz="2000" dirty="0"/>
              <a:t>One to one address translation</a:t>
            </a:r>
          </a:p>
        </p:txBody>
      </p:sp>
      <p:pic>
        <p:nvPicPr>
          <p:cNvPr id="5" name="Picture 4">
            <a:extLst>
              <a:ext uri="{FF2B5EF4-FFF2-40B4-BE49-F238E27FC236}">
                <a16:creationId xmlns:a16="http://schemas.microsoft.com/office/drawing/2014/main" id="{3273F5A0-1148-45D5-8EDD-7A126434CF3A}"/>
              </a:ext>
            </a:extLst>
          </p:cNvPr>
          <p:cNvPicPr>
            <a:picLocks noChangeAspect="1"/>
          </p:cNvPicPr>
          <p:nvPr/>
        </p:nvPicPr>
        <p:blipFill rotWithShape="1">
          <a:blip r:embed="rId2"/>
          <a:srcRect t="10919" b="14098"/>
          <a:stretch/>
        </p:blipFill>
        <p:spPr>
          <a:xfrm>
            <a:off x="2189085" y="3429001"/>
            <a:ext cx="9581756" cy="3429000"/>
          </a:xfrm>
          <a:prstGeom prst="rect">
            <a:avLst/>
          </a:prstGeom>
        </p:spPr>
      </p:pic>
    </p:spTree>
    <p:extLst>
      <p:ext uri="{BB962C8B-B14F-4D97-AF65-F5344CB8AC3E}">
        <p14:creationId xmlns:p14="http://schemas.microsoft.com/office/powerpoint/2010/main" val="30796055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11E18-2D50-43BF-AC5C-13CF92283FBF}"/>
              </a:ext>
            </a:extLst>
          </p:cNvPr>
          <p:cNvSpPr>
            <a:spLocks noGrp="1"/>
          </p:cNvSpPr>
          <p:nvPr>
            <p:ph type="title"/>
          </p:nvPr>
        </p:nvSpPr>
        <p:spPr/>
        <p:txBody>
          <a:bodyPr/>
          <a:lstStyle/>
          <a:p>
            <a:r>
              <a:rPr lang="en-US" dirty="0"/>
              <a:t>Network Address Translation (NAT)</a:t>
            </a:r>
            <a:endParaRPr lang="en-IN" dirty="0"/>
          </a:p>
        </p:txBody>
      </p:sp>
      <p:sp>
        <p:nvSpPr>
          <p:cNvPr id="3" name="Content Placeholder 2">
            <a:extLst>
              <a:ext uri="{FF2B5EF4-FFF2-40B4-BE49-F238E27FC236}">
                <a16:creationId xmlns:a16="http://schemas.microsoft.com/office/drawing/2014/main" id="{B2E0FC1B-20DC-4441-A28E-34DE4913CD51}"/>
              </a:ext>
            </a:extLst>
          </p:cNvPr>
          <p:cNvSpPr>
            <a:spLocks noGrp="1"/>
          </p:cNvSpPr>
          <p:nvPr>
            <p:ph idx="1"/>
          </p:nvPr>
        </p:nvSpPr>
        <p:spPr/>
        <p:txBody>
          <a:bodyPr>
            <a:noAutofit/>
          </a:bodyPr>
          <a:lstStyle/>
          <a:p>
            <a:pPr eaLnBrk="1" hangingPunct="1">
              <a:lnSpc>
                <a:spcPct val="90000"/>
              </a:lnSpc>
            </a:pPr>
            <a:r>
              <a:rPr lang="en-US" altLang="en-US" sz="2200" dirty="0"/>
              <a:t>NAT is a way to conserve IP addresses</a:t>
            </a:r>
          </a:p>
          <a:p>
            <a:pPr lvl="1" eaLnBrk="1" hangingPunct="1">
              <a:lnSpc>
                <a:spcPct val="90000"/>
              </a:lnSpc>
            </a:pPr>
            <a:r>
              <a:rPr lang="en-US" altLang="en-US" sz="1800" dirty="0"/>
              <a:t>Can be used to hide a number of hosts behind a single IP address</a:t>
            </a:r>
          </a:p>
          <a:p>
            <a:r>
              <a:rPr lang="en-US" altLang="en-US" sz="2200" dirty="0"/>
              <a:t>NAT is a router function where IP addresses (and possibly port numbers) of IP datagrams are replaced at the boundary of a private network</a:t>
            </a:r>
          </a:p>
          <a:p>
            <a:r>
              <a:rPr lang="en-US" altLang="en-US" sz="2200" dirty="0"/>
              <a:t>NAT is a method that enables hosts on private networks to communicate with hosts on the Internet</a:t>
            </a:r>
          </a:p>
          <a:p>
            <a:r>
              <a:rPr lang="en-US" altLang="en-US" sz="2200" dirty="0"/>
              <a:t>NAT is run on routers that connect private networks to the public Internet, to replace the IP address-port pair of an IP packet with another IP address-port pair</a:t>
            </a:r>
          </a:p>
        </p:txBody>
      </p:sp>
    </p:spTree>
    <p:extLst>
      <p:ext uri="{BB962C8B-B14F-4D97-AF65-F5344CB8AC3E}">
        <p14:creationId xmlns:p14="http://schemas.microsoft.com/office/powerpoint/2010/main" val="1454635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98AD3-0E0E-4B9C-AB46-F38666918F36}"/>
              </a:ext>
            </a:extLst>
          </p:cNvPr>
          <p:cNvSpPr>
            <a:spLocks noGrp="1"/>
          </p:cNvSpPr>
          <p:nvPr>
            <p:ph type="title"/>
          </p:nvPr>
        </p:nvSpPr>
        <p:spPr/>
        <p:txBody>
          <a:bodyPr/>
          <a:lstStyle/>
          <a:p>
            <a:r>
              <a:rPr lang="en-US" dirty="0"/>
              <a:t>Classless Addressing</a:t>
            </a:r>
            <a:endParaRPr lang="en-IN" dirty="0"/>
          </a:p>
        </p:txBody>
      </p:sp>
      <p:sp>
        <p:nvSpPr>
          <p:cNvPr id="3" name="Content Placeholder 2">
            <a:extLst>
              <a:ext uri="{FF2B5EF4-FFF2-40B4-BE49-F238E27FC236}">
                <a16:creationId xmlns:a16="http://schemas.microsoft.com/office/drawing/2014/main" id="{0255DB74-A851-4DA1-A41D-5E2142DD7434}"/>
              </a:ext>
            </a:extLst>
          </p:cNvPr>
          <p:cNvSpPr>
            <a:spLocks noGrp="1"/>
          </p:cNvSpPr>
          <p:nvPr>
            <p:ph idx="1"/>
          </p:nvPr>
        </p:nvSpPr>
        <p:spPr/>
        <p:txBody>
          <a:bodyPr/>
          <a:lstStyle/>
          <a:p>
            <a:r>
              <a:rPr lang="en-US" dirty="0"/>
              <a:t>Divided into two part similar to classful addressing</a:t>
            </a:r>
          </a:p>
          <a:p>
            <a:endParaRPr lang="en-US" dirty="0"/>
          </a:p>
          <a:p>
            <a:endParaRPr lang="en-US" dirty="0"/>
          </a:p>
          <a:p>
            <a:endParaRPr lang="en-US" dirty="0"/>
          </a:p>
          <a:p>
            <a:r>
              <a:rPr lang="en-US" dirty="0"/>
              <a:t>Denoted as “x.y.z.t/n”</a:t>
            </a:r>
          </a:p>
          <a:p>
            <a:pPr lvl="1"/>
            <a:r>
              <a:rPr lang="en-US" dirty="0"/>
              <a:t>Example: 150.100.20.50/28</a:t>
            </a:r>
            <a:endParaRPr lang="en-IN" dirty="0"/>
          </a:p>
        </p:txBody>
      </p:sp>
      <p:sp>
        <p:nvSpPr>
          <p:cNvPr id="4" name="Rectangle 4">
            <a:extLst>
              <a:ext uri="{FF2B5EF4-FFF2-40B4-BE49-F238E27FC236}">
                <a16:creationId xmlns:a16="http://schemas.microsoft.com/office/drawing/2014/main" id="{0367B659-8622-455A-8C22-E16B8A1351B1}"/>
              </a:ext>
            </a:extLst>
          </p:cNvPr>
          <p:cNvSpPr>
            <a:spLocks noChangeArrowheads="1"/>
          </p:cNvSpPr>
          <p:nvPr/>
        </p:nvSpPr>
        <p:spPr bwMode="auto">
          <a:xfrm>
            <a:off x="2477178" y="3275121"/>
            <a:ext cx="3048000" cy="533400"/>
          </a:xfrm>
          <a:prstGeom prst="rect">
            <a:avLst/>
          </a:prstGeom>
          <a:solidFill>
            <a:schemeClr val="hlink"/>
          </a:solidFill>
          <a:ln>
            <a:noFill/>
          </a:ln>
          <a:effectLst>
            <a:prstShdw prst="shdw17" dist="17961" dir="2700000">
              <a:schemeClr val="hlink">
                <a:gamma/>
                <a:shade val="60000"/>
                <a:invGamma/>
              </a:schemeClr>
            </a:prst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pPr algn="ctr"/>
            <a:r>
              <a:rPr lang="en-US" b="1" dirty="0">
                <a:latin typeface="Courier New" panose="02070309020205020404" pitchFamily="49" charset="0"/>
              </a:rPr>
              <a:t>Block ID</a:t>
            </a:r>
            <a:endParaRPr lang="en-US" dirty="0"/>
          </a:p>
        </p:txBody>
      </p:sp>
      <p:sp>
        <p:nvSpPr>
          <p:cNvPr id="5" name="Rectangle 5">
            <a:extLst>
              <a:ext uri="{FF2B5EF4-FFF2-40B4-BE49-F238E27FC236}">
                <a16:creationId xmlns:a16="http://schemas.microsoft.com/office/drawing/2014/main" id="{11343B7D-3086-4EA0-8388-03135EDD19F9}"/>
              </a:ext>
            </a:extLst>
          </p:cNvPr>
          <p:cNvSpPr>
            <a:spLocks noChangeArrowheads="1"/>
          </p:cNvSpPr>
          <p:nvPr/>
        </p:nvSpPr>
        <p:spPr bwMode="auto">
          <a:xfrm>
            <a:off x="5550578" y="3275121"/>
            <a:ext cx="3048000" cy="533400"/>
          </a:xfrm>
          <a:prstGeom prst="rect">
            <a:avLst/>
          </a:prstGeom>
          <a:solidFill>
            <a:srgbClr val="FFCC66"/>
          </a:solidFill>
          <a:ln>
            <a:noFill/>
          </a:ln>
          <a:effectLst>
            <a:prstShdw prst="shdw17" dist="17961" dir="2700000">
              <a:srgbClr val="FFCC66">
                <a:gamma/>
                <a:shade val="60000"/>
                <a:invGamma/>
              </a:srgbClr>
            </a:prst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pPr algn="ctr"/>
            <a:r>
              <a:rPr lang="en-US" b="1" dirty="0">
                <a:latin typeface="Courier New" panose="02070309020205020404" pitchFamily="49" charset="0"/>
              </a:rPr>
              <a:t>Host ID</a:t>
            </a:r>
            <a:endParaRPr lang="en-US" dirty="0"/>
          </a:p>
        </p:txBody>
      </p:sp>
      <p:sp>
        <p:nvSpPr>
          <p:cNvPr id="6" name="TextBox 5">
            <a:extLst>
              <a:ext uri="{FF2B5EF4-FFF2-40B4-BE49-F238E27FC236}">
                <a16:creationId xmlns:a16="http://schemas.microsoft.com/office/drawing/2014/main" id="{436E6717-DF00-434F-9ED2-3B65DA341B3A}"/>
              </a:ext>
            </a:extLst>
          </p:cNvPr>
          <p:cNvSpPr txBox="1"/>
          <p:nvPr/>
        </p:nvSpPr>
        <p:spPr>
          <a:xfrm>
            <a:off x="5140048" y="4155566"/>
            <a:ext cx="821059" cy="369332"/>
          </a:xfrm>
          <a:prstGeom prst="rect">
            <a:avLst/>
          </a:prstGeom>
          <a:noFill/>
        </p:spPr>
        <p:txBody>
          <a:bodyPr wrap="none" rtlCol="0">
            <a:spAutoFit/>
          </a:bodyPr>
          <a:lstStyle/>
          <a:p>
            <a:r>
              <a:rPr lang="en-US" dirty="0"/>
              <a:t>32 bits</a:t>
            </a:r>
            <a:endParaRPr lang="en-IN" dirty="0"/>
          </a:p>
        </p:txBody>
      </p:sp>
      <p:cxnSp>
        <p:nvCxnSpPr>
          <p:cNvPr id="7" name="Straight Arrow Connector 6">
            <a:extLst>
              <a:ext uri="{FF2B5EF4-FFF2-40B4-BE49-F238E27FC236}">
                <a16:creationId xmlns:a16="http://schemas.microsoft.com/office/drawing/2014/main" id="{92E653FE-B2D5-4C1F-9254-0A62BE2F36E1}"/>
              </a:ext>
            </a:extLst>
          </p:cNvPr>
          <p:cNvCxnSpPr>
            <a:cxnSpLocks/>
          </p:cNvCxnSpPr>
          <p:nvPr/>
        </p:nvCxnSpPr>
        <p:spPr>
          <a:xfrm>
            <a:off x="2477178" y="4021215"/>
            <a:ext cx="6121400" cy="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4728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1E0A5-9C21-4620-A524-8C478FF63E28}"/>
              </a:ext>
            </a:extLst>
          </p:cNvPr>
          <p:cNvSpPr>
            <a:spLocks noGrp="1"/>
          </p:cNvSpPr>
          <p:nvPr>
            <p:ph type="title"/>
          </p:nvPr>
        </p:nvSpPr>
        <p:spPr/>
        <p:txBody>
          <a:bodyPr/>
          <a:lstStyle/>
          <a:p>
            <a:r>
              <a:rPr lang="en-US" dirty="0"/>
              <a:t>Classless Addressing</a:t>
            </a:r>
            <a:endParaRPr lang="en-IN" dirty="0"/>
          </a:p>
        </p:txBody>
      </p:sp>
      <p:sp>
        <p:nvSpPr>
          <p:cNvPr id="3" name="Content Placeholder 2">
            <a:extLst>
              <a:ext uri="{FF2B5EF4-FFF2-40B4-BE49-F238E27FC236}">
                <a16:creationId xmlns:a16="http://schemas.microsoft.com/office/drawing/2014/main" id="{3D1AE671-C38B-42BC-A5B0-86FE26D0BE3A}"/>
              </a:ext>
            </a:extLst>
          </p:cNvPr>
          <p:cNvSpPr>
            <a:spLocks noGrp="1"/>
          </p:cNvSpPr>
          <p:nvPr>
            <p:ph idx="1"/>
          </p:nvPr>
        </p:nvSpPr>
        <p:spPr/>
        <p:txBody>
          <a:bodyPr/>
          <a:lstStyle/>
          <a:p>
            <a:r>
              <a:rPr lang="en-US" dirty="0"/>
              <a:t>What is the network ID?</a:t>
            </a:r>
          </a:p>
          <a:p>
            <a:r>
              <a:rPr lang="en-US" dirty="0"/>
              <a:t>Use masks</a:t>
            </a:r>
          </a:p>
          <a:p>
            <a:r>
              <a:rPr lang="en-US" dirty="0"/>
              <a:t>Example:</a:t>
            </a:r>
            <a:r>
              <a:rPr lang="en-IN" dirty="0"/>
              <a:t> </a:t>
            </a:r>
          </a:p>
          <a:p>
            <a:r>
              <a:rPr lang="en-IN" dirty="0"/>
              <a:t>IP address: 150.100.20.50/28</a:t>
            </a:r>
          </a:p>
          <a:p>
            <a:r>
              <a:rPr lang="en-IN" dirty="0"/>
              <a:t>Mask: 11111111. 11111111. 11111111.11110000</a:t>
            </a:r>
            <a:br>
              <a:rPr lang="en-IN" dirty="0"/>
            </a:br>
            <a:r>
              <a:rPr lang="en-IN" dirty="0" err="1"/>
              <a:t>ie</a:t>
            </a:r>
            <a:r>
              <a:rPr lang="en-IN" dirty="0"/>
              <a:t>. 255.255.255.240</a:t>
            </a:r>
          </a:p>
          <a:p>
            <a:endParaRPr lang="en-US" dirty="0"/>
          </a:p>
        </p:txBody>
      </p:sp>
      <p:sp>
        <p:nvSpPr>
          <p:cNvPr id="5" name="TextBox 4">
            <a:extLst>
              <a:ext uri="{FF2B5EF4-FFF2-40B4-BE49-F238E27FC236}">
                <a16:creationId xmlns:a16="http://schemas.microsoft.com/office/drawing/2014/main" id="{4FFBC4F2-CBD3-47BC-BC77-8C71F97448C7}"/>
              </a:ext>
            </a:extLst>
          </p:cNvPr>
          <p:cNvSpPr txBox="1"/>
          <p:nvPr/>
        </p:nvSpPr>
        <p:spPr>
          <a:xfrm>
            <a:off x="3331346" y="6124694"/>
            <a:ext cx="4037120" cy="523220"/>
          </a:xfrm>
          <a:prstGeom prst="rect">
            <a:avLst/>
          </a:prstGeom>
          <a:noFill/>
        </p:spPr>
        <p:txBody>
          <a:bodyPr wrap="square">
            <a:spAutoFit/>
          </a:bodyPr>
          <a:lstStyle/>
          <a:p>
            <a:r>
              <a:rPr lang="en-US" sz="2800" dirty="0">
                <a:solidFill>
                  <a:srgbClr val="0070C0"/>
                </a:solidFill>
              </a:rPr>
              <a:t>Ans: 150.100.20.48/28</a:t>
            </a:r>
          </a:p>
        </p:txBody>
      </p:sp>
    </p:spTree>
    <p:extLst>
      <p:ext uri="{BB962C8B-B14F-4D97-AF65-F5344CB8AC3E}">
        <p14:creationId xmlns:p14="http://schemas.microsoft.com/office/powerpoint/2010/main" val="108760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1E0A5-9C21-4620-A524-8C478FF63E28}"/>
              </a:ext>
            </a:extLst>
          </p:cNvPr>
          <p:cNvSpPr>
            <a:spLocks noGrp="1"/>
          </p:cNvSpPr>
          <p:nvPr>
            <p:ph type="title"/>
          </p:nvPr>
        </p:nvSpPr>
        <p:spPr/>
        <p:txBody>
          <a:bodyPr/>
          <a:lstStyle/>
          <a:p>
            <a:r>
              <a:rPr lang="en-US" dirty="0"/>
              <a:t>Classless Addressing</a:t>
            </a:r>
            <a:endParaRPr lang="en-IN" dirty="0"/>
          </a:p>
        </p:txBody>
      </p:sp>
      <p:sp>
        <p:nvSpPr>
          <p:cNvPr id="3" name="Content Placeholder 2">
            <a:extLst>
              <a:ext uri="{FF2B5EF4-FFF2-40B4-BE49-F238E27FC236}">
                <a16:creationId xmlns:a16="http://schemas.microsoft.com/office/drawing/2014/main" id="{3D1AE671-C38B-42BC-A5B0-86FE26D0BE3A}"/>
              </a:ext>
            </a:extLst>
          </p:cNvPr>
          <p:cNvSpPr>
            <a:spLocks noGrp="1"/>
          </p:cNvSpPr>
          <p:nvPr>
            <p:ph idx="1"/>
          </p:nvPr>
        </p:nvSpPr>
        <p:spPr/>
        <p:txBody>
          <a:bodyPr>
            <a:normAutofit fontScale="92500" lnSpcReduction="20000"/>
          </a:bodyPr>
          <a:lstStyle/>
          <a:p>
            <a:pPr marL="0" indent="0">
              <a:buNone/>
            </a:pPr>
            <a:r>
              <a:rPr lang="en-US" dirty="0"/>
              <a:t>Rules for assigning blocks:</a:t>
            </a:r>
          </a:p>
          <a:p>
            <a:r>
              <a:rPr lang="en-US" dirty="0">
                <a:solidFill>
                  <a:srgbClr val="FF0000"/>
                </a:solidFill>
              </a:rPr>
              <a:t>Rule 1:</a:t>
            </a:r>
            <a:r>
              <a:rPr lang="en-US" dirty="0"/>
              <a:t> the addresses should be contiguous. </a:t>
            </a:r>
          </a:p>
          <a:p>
            <a:r>
              <a:rPr lang="en-US" dirty="0">
                <a:solidFill>
                  <a:srgbClr val="FF0000"/>
                </a:solidFill>
              </a:rPr>
              <a:t>Rule 2:</a:t>
            </a:r>
            <a:r>
              <a:rPr lang="en-US" dirty="0"/>
              <a:t> Number of addresses in a block must be power of 2</a:t>
            </a:r>
          </a:p>
          <a:p>
            <a:r>
              <a:rPr lang="en-US" dirty="0">
                <a:solidFill>
                  <a:srgbClr val="FF0000"/>
                </a:solidFill>
              </a:rPr>
              <a:t>Rule 3:</a:t>
            </a:r>
            <a:r>
              <a:rPr lang="en-US" dirty="0"/>
              <a:t> First address of every block must be evenly divisible by size of the block</a:t>
            </a:r>
          </a:p>
          <a:p>
            <a:endParaRPr lang="en-US" dirty="0"/>
          </a:p>
          <a:p>
            <a:r>
              <a:rPr lang="en-US" dirty="0">
                <a:solidFill>
                  <a:srgbClr val="0070C0"/>
                </a:solidFill>
              </a:rPr>
              <a:t>In our case, the first address is 150.100.20.48. This is divisible by the size of the block which is 16</a:t>
            </a:r>
          </a:p>
          <a:p>
            <a:endParaRPr lang="en-US" dirty="0"/>
          </a:p>
        </p:txBody>
      </p:sp>
      <p:sp>
        <p:nvSpPr>
          <p:cNvPr id="5" name="TextBox 4">
            <a:extLst>
              <a:ext uri="{FF2B5EF4-FFF2-40B4-BE49-F238E27FC236}">
                <a16:creationId xmlns:a16="http://schemas.microsoft.com/office/drawing/2014/main" id="{940E664A-1548-4536-B889-592A44260B7C}"/>
              </a:ext>
            </a:extLst>
          </p:cNvPr>
          <p:cNvSpPr txBox="1"/>
          <p:nvPr/>
        </p:nvSpPr>
        <p:spPr>
          <a:xfrm>
            <a:off x="694676" y="6309360"/>
            <a:ext cx="10908439" cy="400110"/>
          </a:xfrm>
          <a:prstGeom prst="rect">
            <a:avLst/>
          </a:prstGeom>
          <a:noFill/>
        </p:spPr>
        <p:txBody>
          <a:bodyPr wrap="square">
            <a:spAutoFit/>
          </a:bodyPr>
          <a:lstStyle/>
          <a:p>
            <a:pPr algn="ctr" eaLnBrk="1" hangingPunct="1">
              <a:spcBef>
                <a:spcPts val="1200"/>
              </a:spcBef>
              <a:spcAft>
                <a:spcPts val="1000"/>
              </a:spcAft>
            </a:pPr>
            <a:r>
              <a:rPr lang="en-US" altLang="en-US" sz="2000" i="1" dirty="0">
                <a:solidFill>
                  <a:srgbClr val="00B050"/>
                </a:solidFill>
                <a:latin typeface="Times New Roman" panose="02020603050405020304" pitchFamily="18" charset="0"/>
              </a:rPr>
              <a:t>Special Note: In classless addressing, the last address in the block does not necessarily end in 255.</a:t>
            </a:r>
          </a:p>
        </p:txBody>
      </p:sp>
    </p:spTree>
    <p:extLst>
      <p:ext uri="{BB962C8B-B14F-4D97-AF65-F5344CB8AC3E}">
        <p14:creationId xmlns:p14="http://schemas.microsoft.com/office/powerpoint/2010/main" val="2303453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122" name="Rectangle 2">
            <a:extLst>
              <a:ext uri="{FF2B5EF4-FFF2-40B4-BE49-F238E27FC236}">
                <a16:creationId xmlns:a16="http://schemas.microsoft.com/office/drawing/2014/main" id="{6BAF7982-0DA8-4BDB-98EF-750417A68B15}"/>
              </a:ext>
            </a:extLst>
          </p:cNvPr>
          <p:cNvSpPr>
            <a:spLocks noChangeArrowheads="1"/>
          </p:cNvSpPr>
          <p:nvPr/>
        </p:nvSpPr>
        <p:spPr bwMode="auto">
          <a:xfrm>
            <a:off x="1916113" y="1447800"/>
            <a:ext cx="815340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altLang="en-US" sz="2800" i="1" dirty="0">
                <a:latin typeface="Times New Roman" panose="02020603050405020304" pitchFamily="18" charset="0"/>
              </a:rPr>
              <a:t>Which of the following can be the beginning address of a block that contains 16 addresses?</a:t>
            </a:r>
          </a:p>
          <a:p>
            <a:pPr algn="ctr">
              <a:spcBef>
                <a:spcPct val="50000"/>
              </a:spcBef>
            </a:pPr>
            <a:r>
              <a:rPr lang="en-US" altLang="en-US" sz="2800" i="1" dirty="0">
                <a:solidFill>
                  <a:schemeClr val="hlink"/>
                </a:solidFill>
                <a:latin typeface="Times New Roman" panose="02020603050405020304" pitchFamily="18" charset="0"/>
              </a:rPr>
              <a:t>a.</a:t>
            </a:r>
            <a:r>
              <a:rPr lang="en-US" altLang="en-US" sz="2800" i="1" dirty="0">
                <a:latin typeface="Times New Roman" panose="02020603050405020304" pitchFamily="18" charset="0"/>
              </a:rPr>
              <a:t> 205.16.37.32		</a:t>
            </a:r>
            <a:r>
              <a:rPr lang="en-US" altLang="en-US" sz="2800" i="1" dirty="0">
                <a:solidFill>
                  <a:schemeClr val="hlink"/>
                </a:solidFill>
                <a:latin typeface="Times New Roman" panose="02020603050405020304" pitchFamily="18" charset="0"/>
              </a:rPr>
              <a:t>b</a:t>
            </a:r>
            <a:r>
              <a:rPr lang="en-US" altLang="en-US" sz="2800" i="1" dirty="0">
                <a:latin typeface="Times New Roman" panose="02020603050405020304" pitchFamily="18" charset="0"/>
              </a:rPr>
              <a:t>.190.16.42.44</a:t>
            </a:r>
            <a:br>
              <a:rPr lang="en-US" altLang="en-US" sz="2800" i="1" dirty="0">
                <a:latin typeface="Times New Roman" panose="02020603050405020304" pitchFamily="18" charset="0"/>
              </a:rPr>
            </a:br>
            <a:r>
              <a:rPr lang="en-US" altLang="en-US" sz="2800" i="1" dirty="0">
                <a:solidFill>
                  <a:schemeClr val="hlink"/>
                </a:solidFill>
                <a:latin typeface="Times New Roman" panose="02020603050405020304" pitchFamily="18" charset="0"/>
              </a:rPr>
              <a:t>c</a:t>
            </a:r>
            <a:r>
              <a:rPr lang="en-US" altLang="en-US" sz="2800" i="1" dirty="0">
                <a:latin typeface="Times New Roman" panose="02020603050405020304" pitchFamily="18" charset="0"/>
              </a:rPr>
              <a:t>. 17.17.33.80		</a:t>
            </a:r>
            <a:r>
              <a:rPr lang="en-US" altLang="en-US" sz="2800" i="1" dirty="0">
                <a:solidFill>
                  <a:schemeClr val="hlink"/>
                </a:solidFill>
                <a:latin typeface="Times New Roman" panose="02020603050405020304" pitchFamily="18" charset="0"/>
              </a:rPr>
              <a:t>d</a:t>
            </a:r>
            <a:r>
              <a:rPr lang="en-US" altLang="en-US" sz="2800" i="1" dirty="0">
                <a:latin typeface="Times New Roman" panose="02020603050405020304" pitchFamily="18" charset="0"/>
              </a:rPr>
              <a:t>.123.45.24.52</a:t>
            </a:r>
          </a:p>
        </p:txBody>
      </p:sp>
      <p:sp>
        <p:nvSpPr>
          <p:cNvPr id="517123" name="Text Box 3">
            <a:extLst>
              <a:ext uri="{FF2B5EF4-FFF2-40B4-BE49-F238E27FC236}">
                <a16:creationId xmlns:a16="http://schemas.microsoft.com/office/drawing/2014/main" id="{9E95DA14-6472-443F-B459-C694D0D0C55A}"/>
              </a:ext>
            </a:extLst>
          </p:cNvPr>
          <p:cNvSpPr txBox="1">
            <a:spLocks noChangeArrowheads="1"/>
          </p:cNvSpPr>
          <p:nvPr/>
        </p:nvSpPr>
        <p:spPr bwMode="auto">
          <a:xfrm>
            <a:off x="2667000" y="381001"/>
            <a:ext cx="2209800" cy="519113"/>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2400" i="1">
                <a:solidFill>
                  <a:schemeClr val="folHlink"/>
                </a:solidFill>
                <a:latin typeface="Algerian" panose="04020705040A02060702" pitchFamily="82" charset="0"/>
              </a:rPr>
              <a:t>Example</a:t>
            </a:r>
            <a:r>
              <a:rPr lang="en-US" altLang="en-US" sz="2800" i="1">
                <a:solidFill>
                  <a:schemeClr val="folHlink"/>
                </a:solidFill>
                <a:latin typeface="Algerian" panose="04020705040A02060702" pitchFamily="82" charset="0"/>
              </a:rPr>
              <a:t> 1</a:t>
            </a:r>
          </a:p>
        </p:txBody>
      </p:sp>
    </p:spTree>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242841"/>
      </a:dk2>
      <a:lt2>
        <a:srgbClr val="E2E8E4"/>
      </a:lt2>
      <a:accent1>
        <a:srgbClr val="E729B5"/>
      </a:accent1>
      <a:accent2>
        <a:srgbClr val="B717D5"/>
      </a:accent2>
      <a:accent3>
        <a:srgbClr val="7A29E7"/>
      </a:accent3>
      <a:accent4>
        <a:srgbClr val="3F3EDC"/>
      </a:accent4>
      <a:accent5>
        <a:srgbClr val="2976E7"/>
      </a:accent5>
      <a:accent6>
        <a:srgbClr val="17AFD0"/>
      </a:accent6>
      <a:hlink>
        <a:srgbClr val="546FC6"/>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1153</TotalTime>
  <Words>2361</Words>
  <Application>Microsoft Office PowerPoint</Application>
  <PresentationFormat>Widescreen</PresentationFormat>
  <Paragraphs>279</Paragraphs>
  <Slides>55</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Algerian</vt:lpstr>
      <vt:lpstr>Arial</vt:lpstr>
      <vt:lpstr>Avenir Next LT Pro</vt:lpstr>
      <vt:lpstr>Calibri</vt:lpstr>
      <vt:lpstr>Courier New</vt:lpstr>
      <vt:lpstr>Times New Roman</vt:lpstr>
      <vt:lpstr>AccentBoxVTI</vt:lpstr>
      <vt:lpstr>CNT Tutorial 2</vt:lpstr>
      <vt:lpstr>RECAP</vt:lpstr>
      <vt:lpstr>IPv4 Address Structure</vt:lpstr>
      <vt:lpstr>Disadvantages of Classful Addressing</vt:lpstr>
      <vt:lpstr>Solution?</vt:lpstr>
      <vt:lpstr>Classless Addressing</vt:lpstr>
      <vt:lpstr>Classless Addressing</vt:lpstr>
      <vt:lpstr>Classless Addressing</vt:lpstr>
      <vt:lpstr>PowerPoint Presentation</vt:lpstr>
      <vt:lpstr>PowerPoint Presentation</vt:lpstr>
      <vt:lpstr>PowerPoint Presentation</vt:lpstr>
      <vt:lpstr>PowerPoint Presentation</vt:lpstr>
      <vt:lpstr>PowerPoint Presentation</vt:lpstr>
      <vt:lpstr>PowerPoint Presentation</vt:lpstr>
      <vt:lpstr>Masks</vt:lpstr>
      <vt:lpstr>Masks</vt:lpstr>
      <vt:lpstr>Masks</vt:lpstr>
      <vt:lpstr>Masks</vt:lpstr>
      <vt:lpstr>Masks</vt:lpstr>
      <vt:lpstr>Masks</vt:lpstr>
      <vt:lpstr>Masks</vt:lpstr>
      <vt:lpstr>Masks</vt:lpstr>
      <vt:lpstr>Masks</vt:lpstr>
      <vt:lpstr>Masks</vt:lpstr>
      <vt:lpstr>PowerPoint Presentation</vt:lpstr>
      <vt:lpstr>Masks</vt:lpstr>
      <vt:lpstr>Masks</vt:lpstr>
      <vt:lpstr>Subnet</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 </vt:lpstr>
      <vt:lpstr>Subnet</vt:lpstr>
      <vt:lpstr>Subnet </vt:lpstr>
      <vt:lpstr>Network Address Translation (NAT)</vt:lpstr>
      <vt:lpstr>Network Address Translation (NAT)</vt:lpstr>
      <vt:lpstr>Network Address Translation (NAT)</vt:lpstr>
      <vt:lpstr>Network Address Translation (NAT)</vt:lpstr>
      <vt:lpstr>Network Address Translation (NAT)</vt:lpstr>
      <vt:lpstr>Network Address Translation (NAT)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CNT Tutorial 2</dc:title>
  <dc:creator>Nachiket Kulkarni</dc:creator>
  <cp:lastModifiedBy>Nachiket Kulkarni</cp:lastModifiedBy>
  <cp:revision>197</cp:revision>
  <dcterms:created xsi:type="dcterms:W3CDTF">2020-08-24T02:13:00Z</dcterms:created>
  <dcterms:modified xsi:type="dcterms:W3CDTF">2020-09-07T04:31:42Z</dcterms:modified>
</cp:coreProperties>
</file>

<file path=docProps/thumbnail.jpeg>
</file>